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58" r:id="rId5"/>
    <p:sldId id="271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74" r:id="rId15"/>
    <p:sldId id="272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th László" initials="TL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76" autoAdjust="0"/>
  </p:normalViewPr>
  <p:slideViewPr>
    <p:cSldViewPr snapToGrid="0">
      <p:cViewPr>
        <p:scale>
          <a:sx n="100" d="100"/>
          <a:sy n="100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44"/>
    </p:cViewPr>
  </p:sorterViewPr>
  <p:notesViewPr>
    <p:cSldViewPr snapToGrid="0">
      <p:cViewPr varScale="1">
        <p:scale>
          <a:sx n="74" d="100"/>
          <a:sy n="74" d="100"/>
        </p:scale>
        <p:origin x="-295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C9C2E-BEB4-4EFC-9E0B-306D934D3E54}" type="datetimeFigureOut">
              <a:rPr lang="hu-HU" smtClean="0"/>
              <a:t>2017.03.28.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24B48-F960-49C3-A99E-C6914C05A7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0646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24B48-F960-49C3-A99E-C6914C05A7C3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259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24B48-F960-49C3-A99E-C6914C05A7C3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8212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24B48-F960-49C3-A99E-C6914C05A7C3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7555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7059-2EE1-480A-A304-BC393B64EFF8}" type="datetimeFigureOut">
              <a:rPr lang="hu-HU" smtClean="0"/>
              <a:pPr/>
              <a:t>2017.03.28.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9CA-8062-4DCB-AEBD-DB3AD2EDE4D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798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7059-2EE1-480A-A304-BC393B64EFF8}" type="datetimeFigureOut">
              <a:rPr lang="hu-HU" smtClean="0"/>
              <a:pPr/>
              <a:t>2017.03.28.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9CA-8062-4DCB-AEBD-DB3AD2EDE4D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8970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7059-2EE1-480A-A304-BC393B64EFF8}" type="datetimeFigureOut">
              <a:rPr lang="hu-HU" smtClean="0"/>
              <a:pPr/>
              <a:t>2017.03.28.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9CA-8062-4DCB-AEBD-DB3AD2EDE4D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395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7059-2EE1-480A-A304-BC393B64EFF8}" type="datetimeFigureOut">
              <a:rPr lang="hu-HU" smtClean="0"/>
              <a:pPr/>
              <a:t>2017.03.28.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9CA-8062-4DCB-AEBD-DB3AD2EDE4D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5012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7059-2EE1-480A-A304-BC393B64EFF8}" type="datetimeFigureOut">
              <a:rPr lang="hu-HU" smtClean="0"/>
              <a:pPr/>
              <a:t>2017.03.28.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9CA-8062-4DCB-AEBD-DB3AD2EDE4D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8916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7059-2EE1-480A-A304-BC393B64EFF8}" type="datetimeFigureOut">
              <a:rPr lang="hu-HU" smtClean="0"/>
              <a:pPr/>
              <a:t>2017.03.28.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9CA-8062-4DCB-AEBD-DB3AD2EDE4D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1475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7059-2EE1-480A-A304-BC393B64EFF8}" type="datetimeFigureOut">
              <a:rPr lang="hu-HU" smtClean="0"/>
              <a:pPr/>
              <a:t>2017.03.28.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9CA-8062-4DCB-AEBD-DB3AD2EDE4D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3185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7059-2EE1-480A-A304-BC393B64EFF8}" type="datetimeFigureOut">
              <a:rPr lang="hu-HU" smtClean="0"/>
              <a:pPr/>
              <a:t>2017.03.28.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9CA-8062-4DCB-AEBD-DB3AD2EDE4D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9056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7059-2EE1-480A-A304-BC393B64EFF8}" type="datetimeFigureOut">
              <a:rPr lang="hu-HU" smtClean="0"/>
              <a:pPr/>
              <a:t>2017.03.28.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9CA-8062-4DCB-AEBD-DB3AD2EDE4D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4684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7059-2EE1-480A-A304-BC393B64EFF8}" type="datetimeFigureOut">
              <a:rPr lang="hu-HU" smtClean="0"/>
              <a:pPr/>
              <a:t>2017.03.28.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9CA-8062-4DCB-AEBD-DB3AD2EDE4D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5235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7059-2EE1-480A-A304-BC393B64EFF8}" type="datetimeFigureOut">
              <a:rPr lang="hu-HU" smtClean="0"/>
              <a:pPr/>
              <a:t>2017.03.28.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59CA-8062-4DCB-AEBD-DB3AD2EDE4D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187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B7059-2EE1-480A-A304-BC393B64EFF8}" type="datetimeFigureOut">
              <a:rPr lang="hu-HU" smtClean="0"/>
              <a:pPr/>
              <a:t>2017.03.28.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D59CA-8062-4DCB-AEBD-DB3AD2EDE4D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488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17380" y="462708"/>
            <a:ext cx="735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Hangok a mindennapokban</a:t>
            </a:r>
            <a:endParaRPr lang="hu-H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281190" y="1109039"/>
            <a:ext cx="5629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Csapat neve:</a:t>
            </a:r>
          </a:p>
          <a:p>
            <a:pPr algn="ctr"/>
            <a:r>
              <a:rPr lang="hu-HU" sz="2400" dirty="0" smtClean="0"/>
              <a:t>Hangosok</a:t>
            </a:r>
            <a:endParaRPr lang="hu-HU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4024828" y="2586367"/>
            <a:ext cx="414234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Készítette:</a:t>
            </a:r>
          </a:p>
          <a:p>
            <a:pPr algn="ctr">
              <a:lnSpc>
                <a:spcPct val="150000"/>
              </a:lnSpc>
            </a:pPr>
            <a:r>
              <a:rPr lang="hu-HU" dirty="0" smtClean="0"/>
              <a:t>Puskás Dóra Alexandra 10.o</a:t>
            </a:r>
          </a:p>
          <a:p>
            <a:pPr algn="ctr"/>
            <a:r>
              <a:rPr lang="hu-HU" dirty="0" smtClean="0"/>
              <a:t>Tóth László Ádám 10.o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20337" y="4847421"/>
            <a:ext cx="4715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Iskola neve:</a:t>
            </a:r>
          </a:p>
          <a:p>
            <a:pPr algn="ctr"/>
            <a:r>
              <a:rPr lang="hu-HU" dirty="0" smtClean="0"/>
              <a:t>Szeged Szakképzési Centrum Csonka János Szakgimnáziuma és Szakközépiskolája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8167170" y="4847421"/>
            <a:ext cx="3558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Felkészítő tanár:</a:t>
            </a:r>
          </a:p>
          <a:p>
            <a:pPr algn="ctr"/>
            <a:r>
              <a:rPr lang="hu-HU" dirty="0" smtClean="0"/>
              <a:t>Pusztai Gabriella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778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48569" y="429658"/>
            <a:ext cx="709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állatok hallása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07624" y="1322024"/>
            <a:ext cx="4748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/>
              <a:t>Madarak</a:t>
            </a:r>
            <a:r>
              <a:rPr lang="hu-HU" dirty="0" smtClean="0"/>
              <a:t> hallásában az </a:t>
            </a:r>
            <a:r>
              <a:rPr lang="hu-HU" b="1" dirty="0" smtClean="0"/>
              <a:t>alsó határ: </a:t>
            </a:r>
            <a:r>
              <a:rPr lang="hu-HU" i="1" dirty="0" smtClean="0"/>
              <a:t>100 – 300Hz</a:t>
            </a:r>
          </a:p>
          <a:p>
            <a:r>
              <a:rPr lang="hu-HU" dirty="0" smtClean="0"/>
              <a:t>Míg a </a:t>
            </a:r>
            <a:r>
              <a:rPr lang="hu-HU" b="1" dirty="0" smtClean="0"/>
              <a:t>felső határ </a:t>
            </a:r>
            <a:r>
              <a:rPr lang="hu-HU" dirty="0" smtClean="0"/>
              <a:t>akár az </a:t>
            </a:r>
            <a:r>
              <a:rPr lang="hu-HU" i="1" dirty="0" smtClean="0"/>
              <a:t>ultrahang</a:t>
            </a:r>
            <a:r>
              <a:rPr lang="hu-HU" dirty="0" smtClean="0"/>
              <a:t> is lehet.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07624" y="2275946"/>
            <a:ext cx="549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madarak közül a </a:t>
            </a:r>
            <a:r>
              <a:rPr lang="hu-HU" b="1" dirty="0" smtClean="0"/>
              <a:t>bagolynak</a:t>
            </a:r>
            <a:r>
              <a:rPr lang="hu-HU" dirty="0" smtClean="0"/>
              <a:t> a legérzékenyebb a hallása.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905041" y="1322024"/>
            <a:ext cx="511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kutyák</a:t>
            </a:r>
            <a:r>
              <a:rPr lang="hu-HU" dirty="0" smtClean="0"/>
              <a:t> és </a:t>
            </a:r>
            <a:r>
              <a:rPr lang="hu-HU" b="1" dirty="0" smtClean="0"/>
              <a:t>macskák</a:t>
            </a:r>
            <a:r>
              <a:rPr lang="hu-HU" dirty="0" smtClean="0"/>
              <a:t> füle közel egyezik.</a:t>
            </a:r>
          </a:p>
          <a:p>
            <a:r>
              <a:rPr lang="hu-HU" dirty="0" smtClean="0"/>
              <a:t>4x akkora távolságból észlelik a neszt mint az ember.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5905040" y="3506867"/>
            <a:ext cx="518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Több </a:t>
            </a:r>
            <a:r>
              <a:rPr lang="hu-HU" b="1" dirty="0" smtClean="0"/>
              <a:t>éjjeli lepke </a:t>
            </a:r>
            <a:r>
              <a:rPr lang="hu-HU" dirty="0" smtClean="0"/>
              <a:t>3kHz – 150kHz-ig felfogja a hangokat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407624" y="2952869"/>
            <a:ext cx="5497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delfin</a:t>
            </a:r>
            <a:r>
              <a:rPr lang="hu-HU" dirty="0" smtClean="0"/>
              <a:t> 150Hz – 120kHz között hall jól de 50kHz-nél a legérzékenyebb. A </a:t>
            </a:r>
            <a:r>
              <a:rPr lang="hu-HU" b="1" dirty="0" smtClean="0"/>
              <a:t>delfin</a:t>
            </a:r>
            <a:r>
              <a:rPr lang="hu-HU" dirty="0" smtClean="0"/>
              <a:t> hallóidegkötege 5x vastagabb mint az emberé.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5905040" y="2275946"/>
            <a:ext cx="511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macska</a:t>
            </a:r>
            <a:r>
              <a:rPr lang="hu-HU" dirty="0" smtClean="0"/>
              <a:t> meghallja az </a:t>
            </a:r>
            <a:r>
              <a:rPr lang="hu-HU" i="1" dirty="0" smtClean="0"/>
              <a:t>egér</a:t>
            </a:r>
            <a:r>
              <a:rPr lang="hu-HU" dirty="0" smtClean="0"/>
              <a:t> 30 – 40 kHz frekvenciájú cincogását de ő maga nem képes ultrahangot kiadni.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407623" y="4560983"/>
            <a:ext cx="10928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állatoknál a keltett hang és a hallott hang frekvenciája nem mindig egyezik meg. A fajtársaikkal való kommunikáláshoz használt frekvenciánál magasabbat is képesek érzékelni zsákmányszerzés vagy veszélyelhárításkor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756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57480" y="517793"/>
            <a:ext cx="10477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ember hallása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39687" y="1421175"/>
            <a:ext cx="1151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Az ember fiatalabb korában hall a legjobban.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 nők </a:t>
            </a:r>
            <a:r>
              <a:rPr lang="hu-HU" dirty="0" smtClean="0"/>
              <a:t>általában </a:t>
            </a:r>
            <a:r>
              <a:rPr lang="hu-HU" dirty="0" smtClean="0"/>
              <a:t>jobban hallanak és kevésbé romlik a hallásuk.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39687" y="2434728"/>
            <a:ext cx="1151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 fül a rezgéseket elektromos feszültségingadozásokká alakítja át melyek az agyban hangérzetet keltnek.</a:t>
            </a:r>
          </a:p>
          <a:p>
            <a:pPr indent="265113"/>
            <a:r>
              <a:rPr lang="hu-HU" dirty="0" smtClean="0"/>
              <a:t>A levegő rezgéseit a dobhártya közvetíti a kalapács, üllő, kengyel csontocskák segítségével egy érzékeny hártyára.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39687" y="3866922"/>
            <a:ext cx="115126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astellar" panose="020A0402060406010301" pitchFamily="18" charset="0"/>
              </a:rPr>
              <a:t>Egy 5 éves gyermek egy műtét során elveszítette a látását, és megdöbbentő felfedezést tettek általa. </a:t>
            </a:r>
            <a:r>
              <a:rPr lang="hu-HU" dirty="0" smtClean="0">
                <a:latin typeface="Castellar" panose="020A0402060406010301" pitchFamily="18" charset="0"/>
              </a:rPr>
              <a:t>Megtanult nyelve </a:t>
            </a:r>
            <a:r>
              <a:rPr lang="hu-HU" dirty="0" err="1" smtClean="0">
                <a:latin typeface="Castellar" panose="020A0402060406010301" pitchFamily="18" charset="0"/>
              </a:rPr>
              <a:t>csettinTgetésével</a:t>
            </a:r>
            <a:r>
              <a:rPr lang="hu-HU" dirty="0" smtClean="0">
                <a:latin typeface="Castellar" panose="020A0402060406010301" pitchFamily="18" charset="0"/>
              </a:rPr>
              <a:t> tájékozódni a </a:t>
            </a:r>
            <a:r>
              <a:rPr lang="hu-HU" dirty="0" err="1" smtClean="0">
                <a:latin typeface="Castellar" panose="020A0402060406010301" pitchFamily="18" charset="0"/>
              </a:rPr>
              <a:t>visszaverŐdŐ</a:t>
            </a:r>
            <a:r>
              <a:rPr lang="hu-HU" dirty="0" smtClean="0">
                <a:latin typeface="Castellar" panose="020A0402060406010301" pitchFamily="18" charset="0"/>
              </a:rPr>
              <a:t> hangok alapján. Meg tudta mondani, hogy milyen alakú tárgy, mekkora távolságra van </a:t>
            </a:r>
            <a:r>
              <a:rPr lang="hu-HU" dirty="0" err="1" smtClean="0">
                <a:latin typeface="Castellar" panose="020A0402060406010301" pitchFamily="18" charset="0"/>
              </a:rPr>
              <a:t>tŐle</a:t>
            </a:r>
            <a:r>
              <a:rPr lang="hu-HU" dirty="0" smtClean="0">
                <a:latin typeface="Castellar" panose="020A0402060406010301" pitchFamily="18" charset="0"/>
              </a:rPr>
              <a:t>. MRI méréssel kiderítették, hogy ez a képesség megtanulható.</a:t>
            </a:r>
            <a:endParaRPr lang="hu-HU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50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66371" y="374572"/>
            <a:ext cx="8659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hangok élettani hatása az emberre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73725" y="1079652"/>
            <a:ext cx="1125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/>
              <a:t>Hangterápia: </a:t>
            </a:r>
            <a:r>
              <a:rPr lang="hu-HU" dirty="0" smtClean="0"/>
              <a:t> A stressz, feszültség okozta problémák kezelésére alkalmas, jó kikapcsolódást és relaxálást biztosít.</a:t>
            </a:r>
            <a:endParaRPr lang="hu-HU" b="1" u="sng" dirty="0"/>
          </a:p>
        </p:txBody>
      </p:sp>
      <p:sp>
        <p:nvSpPr>
          <p:cNvPr id="4" name="Szövegdoboz 3"/>
          <p:cNvSpPr txBox="1"/>
          <p:nvPr/>
        </p:nvSpPr>
        <p:spPr>
          <a:xfrm>
            <a:off x="473725" y="1894901"/>
            <a:ext cx="1125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rezgésterápia</a:t>
            </a:r>
            <a:r>
              <a:rPr lang="hu-HU" dirty="0" smtClean="0"/>
              <a:t> során a felharmonikus hangok „átrezgetik” testünket, kellemes, jó érzést keltve.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473725" y="2525484"/>
            <a:ext cx="10135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</a:t>
            </a:r>
            <a:r>
              <a:rPr lang="hu-HU" b="1" dirty="0" smtClean="0"/>
              <a:t> zenehallgatás </a:t>
            </a:r>
            <a:r>
              <a:rPr lang="hu-HU" dirty="0" smtClean="0"/>
              <a:t>kikapcsolódást, relaxálást, idegnyugtató hatást vált ki.</a:t>
            </a:r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b="1" dirty="0" smtClean="0"/>
              <a:t>zajnak</a:t>
            </a:r>
            <a:r>
              <a:rPr lang="hu-HU" dirty="0" smtClean="0"/>
              <a:t> viszont egészségkárosító hatása van.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473725" y="4032173"/>
            <a:ext cx="4957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Tartósan 60dB feletti zajszinten dolgozóknál a szív-infarktus veszélye sokkal nagyobb az átlagosnál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473725" y="5261863"/>
            <a:ext cx="4957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emberi hallást legjobban károsító frekvencia tartomány 3 és 5000Hz között van.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5442333" y="3710065"/>
            <a:ext cx="5001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65dB: Idegrendszeri károsodás</a:t>
            </a:r>
          </a:p>
          <a:p>
            <a:r>
              <a:rPr lang="hu-HU" dirty="0" smtClean="0"/>
              <a:t>90dB: Hallásszervi károsodás</a:t>
            </a:r>
          </a:p>
          <a:p>
            <a:r>
              <a:rPr lang="hu-HU" dirty="0" smtClean="0"/>
              <a:t>120 – 130dB: maradandó halláskárosodás</a:t>
            </a:r>
          </a:p>
          <a:p>
            <a:r>
              <a:rPr lang="hu-HU" dirty="0" smtClean="0"/>
              <a:t>175dB: Halálos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0528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65943" y="352538"/>
            <a:ext cx="7260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 elleni védekezés a mindennapokban</a:t>
            </a: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2538" y="1322024"/>
            <a:ext cx="5717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Építőiparban dolgozóknak kötelező a fülvédő használata</a:t>
            </a:r>
          </a:p>
          <a:p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Megfelelő fülvédővel a káros zajok 96%-át ki lehet szűrni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224530" y="1421176"/>
            <a:ext cx="54313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u="sng" dirty="0" smtClean="0"/>
              <a:t>Közlekedésben a zajcsökkentés formái</a:t>
            </a:r>
          </a:p>
          <a:p>
            <a:pPr algn="ctr"/>
            <a:endParaRPr lang="hu-HU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Körforgalom alkalmazása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Lakott területen 30-as övezetek kijelölése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Autón suttogó gumi alkalmazása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Autóút mellett 50m széles erdősáv telepítése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Autópályán zajvédő fal alkalmazása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Suttogó aszfalt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52538" y="4318612"/>
            <a:ext cx="11402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Suttogó aszfalt: </a:t>
            </a:r>
            <a:r>
              <a:rPr lang="hu-HU" dirty="0" smtClean="0"/>
              <a:t>Porózus kis szemcseméretű aszfalt, amely gumigranulátumot tartalmaz.  </a:t>
            </a:r>
            <a:r>
              <a:rPr lang="hu-HU" smtClean="0"/>
              <a:t>2008-ban </a:t>
            </a:r>
            <a:r>
              <a:rPr lang="hu-HU" dirty="0" smtClean="0"/>
              <a:t>az M5-ös autópáyán 10 km hosszú szakaszon 3 cm vastag zajcsökkentő réteget tettek az aszfaltra.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352538" y="5554055"/>
            <a:ext cx="11303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Suttogó gumi: </a:t>
            </a:r>
            <a:r>
              <a:rPr lang="hu-HU" dirty="0" smtClean="0"/>
              <a:t>Az új Audi Q7-hez fejlesztették ki. A defekttömítő ragacsot (</a:t>
            </a:r>
            <a:r>
              <a:rPr lang="hu-HU" dirty="0" err="1" smtClean="0"/>
              <a:t>poli-izobutilén</a:t>
            </a:r>
            <a:r>
              <a:rPr lang="hu-HU" dirty="0" smtClean="0"/>
              <a:t> és nyers gumi) ragasztóként használva poliuretán szivacsot tesznek a gumi futó felületének belső oldalára.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7798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25224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Zaj elleni védekezés zajvédő fallal</a:t>
            </a:r>
            <a:endParaRPr lang="hu-HU" sz="3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504496" y="1702675"/>
            <a:ext cx="276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Típusai:</a:t>
            </a:r>
          </a:p>
        </p:txBody>
      </p:sp>
      <p:cxnSp>
        <p:nvCxnSpPr>
          <p:cNvPr id="5" name="Egyenes összekötő 4"/>
          <p:cNvCxnSpPr>
            <a:endCxn id="3" idx="0"/>
          </p:cNvCxnSpPr>
          <p:nvPr/>
        </p:nvCxnSpPr>
        <p:spPr>
          <a:xfrm flipV="1">
            <a:off x="1334814" y="1702675"/>
            <a:ext cx="551793" cy="1846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gyenes összekötő 6"/>
          <p:cNvCxnSpPr>
            <a:endCxn id="3" idx="2"/>
          </p:cNvCxnSpPr>
          <p:nvPr/>
        </p:nvCxnSpPr>
        <p:spPr>
          <a:xfrm>
            <a:off x="1334814" y="1887341"/>
            <a:ext cx="551793" cy="1846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1894489" y="1518009"/>
            <a:ext cx="274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Hangvisszaverő</a:t>
            </a:r>
            <a:endParaRPr lang="hu-HU" i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1881352" y="1887341"/>
            <a:ext cx="167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Hangelnyelő</a:t>
            </a:r>
            <a:endParaRPr lang="hu-HU" i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815255" y="1702675"/>
            <a:ext cx="5044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u="sng" dirty="0" smtClean="0"/>
              <a:t>Többrétegű változat jobban szigetel!!</a:t>
            </a:r>
            <a:endParaRPr lang="hu-HU" sz="2000" b="1" u="sng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1263869" y="3709272"/>
            <a:ext cx="35524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Hangelnyelő falban porózus anyag: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/>
              <a:t>Üveggyapot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/>
              <a:t>Kőzetgyapot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/>
              <a:t>Poliuretán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/>
              <a:t>Beton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/>
              <a:t>Akril üveg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5004237" y="293765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Zajvédő fal alakja lehet:</a:t>
            </a:r>
            <a:endParaRPr lang="hu-HU" dirty="0"/>
          </a:p>
        </p:txBody>
      </p:sp>
      <p:cxnSp>
        <p:nvCxnSpPr>
          <p:cNvPr id="14" name="Egyenes összekötő nyíllal 13"/>
          <p:cNvCxnSpPr/>
          <p:nvPr/>
        </p:nvCxnSpPr>
        <p:spPr>
          <a:xfrm flipV="1">
            <a:off x="7402286" y="2937658"/>
            <a:ext cx="947057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7402286" y="3122324"/>
            <a:ext cx="947057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8349343" y="2752992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Íves</a:t>
            </a:r>
            <a:endParaRPr lang="hu-HU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8349343" y="3122324"/>
            <a:ext cx="1610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Hajlított</a:t>
            </a:r>
            <a:endParaRPr lang="hu-HU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7042117" y="5034883"/>
            <a:ext cx="3554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Zajárnyékoló </a:t>
            </a:r>
            <a:r>
              <a:rPr lang="hu-HU" smtClean="0"/>
              <a:t>fal, </a:t>
            </a:r>
            <a:r>
              <a:rPr lang="hu-HU" dirty="0" smtClean="0"/>
              <a:t>mozgás esetén a vevő felől 160</a:t>
            </a:r>
            <a:r>
              <a:rPr lang="hu-HU" baseline="30000" dirty="0" smtClean="0"/>
              <a:t>o </a:t>
            </a:r>
            <a:r>
              <a:rPr lang="hu-HU" dirty="0" smtClean="0"/>
              <a:t>-os szöget fedjen </a:t>
            </a:r>
            <a:r>
              <a:rPr lang="hu-HU" dirty="0"/>
              <a:t>l</a:t>
            </a:r>
            <a:r>
              <a:rPr lang="hu-HU" dirty="0" smtClean="0"/>
              <a:t>e.</a:t>
            </a:r>
            <a:endParaRPr lang="hu-HU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7402286" y="3940104"/>
            <a:ext cx="319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Többsávos utaknál a sávok közé szokás 2. hang gátat is rakni.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3068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5200649" cy="1325563"/>
          </a:xfrm>
        </p:spPr>
        <p:txBody>
          <a:bodyPr>
            <a:normAutofit/>
          </a:bodyPr>
          <a:lstStyle/>
          <a:p>
            <a:r>
              <a:rPr lang="hu-HU" sz="2800" b="1" u="sng" dirty="0" smtClean="0"/>
              <a:t>Az ultrahang felhasználása</a:t>
            </a:r>
            <a:endParaRPr lang="hu-HU" sz="2800" b="1" u="sng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8175" y="1816100"/>
            <a:ext cx="5267325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u-HU" sz="2000" dirty="0" smtClean="0"/>
              <a:t>Tej sterilizálása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000" dirty="0" smtClean="0"/>
              <a:t>Kozmetikai felhasználás: </a:t>
            </a:r>
          </a:p>
          <a:p>
            <a:pPr marL="1162050"/>
            <a:r>
              <a:rPr lang="hu-HU" sz="2000" dirty="0" smtClean="0"/>
              <a:t>Bőrfeszesítés, </a:t>
            </a:r>
          </a:p>
          <a:p>
            <a:pPr marL="1162050"/>
            <a:r>
              <a:rPr lang="hu-HU" sz="2000" dirty="0"/>
              <a:t>V</a:t>
            </a:r>
            <a:r>
              <a:rPr lang="hu-HU" sz="2000" dirty="0" smtClean="0"/>
              <a:t>érkeringés serkentése, stb.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000" dirty="0" smtClean="0"/>
              <a:t>Terhesség idején ultrahangos vizsgálatok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000" dirty="0" smtClean="0"/>
              <a:t>Belső szervek elváltozásainak vizsgálata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000" dirty="0" smtClean="0"/>
              <a:t>Tisztítás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000" dirty="0" smtClean="0"/>
              <a:t>Anyagvizsgálat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000" dirty="0" smtClean="0"/>
              <a:t>Kémiai folyamatok hatékonyságának fokozása</a:t>
            </a:r>
          </a:p>
          <a:p>
            <a:pPr marL="1076325" indent="0">
              <a:buNone/>
              <a:tabLst>
                <a:tab pos="1076325" algn="l"/>
              </a:tabLst>
            </a:pPr>
            <a:r>
              <a:rPr lang="hu-HU" sz="1600" i="1" dirty="0" smtClean="0"/>
              <a:t>(Szalai Sándor felfedezése nyomán)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324600" y="761850"/>
            <a:ext cx="4933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u="sng" dirty="0" smtClean="0">
                <a:latin typeface="+mj-lt"/>
              </a:rPr>
              <a:t>Az infrahang felhasználása</a:t>
            </a:r>
            <a:endParaRPr lang="hu-HU" sz="2800" b="1" u="sng" dirty="0">
              <a:latin typeface="+mj-lt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096000" y="1790700"/>
            <a:ext cx="5162550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hu-HU" sz="2000" dirty="0" smtClean="0"/>
              <a:t>Földrengés előrejelzése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hu-HU" sz="2000" dirty="0" smtClean="0"/>
              <a:t>Kőolaj lelőhelyek kutatása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hu-HU" sz="2000" dirty="0" smtClean="0"/>
              <a:t>Szív működésének vizsgálata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hu-HU" sz="2000" dirty="0" smtClean="0"/>
              <a:t>Légkör kutatása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hu-HU" sz="2000" dirty="0" smtClean="0"/>
              <a:t>Nukleáris robbanások észlelése</a:t>
            </a:r>
          </a:p>
        </p:txBody>
      </p:sp>
    </p:spTree>
    <p:extLst>
      <p:ext uri="{BB962C8B-B14F-4D97-AF65-F5344CB8AC3E}">
        <p14:creationId xmlns:p14="http://schemas.microsoft.com/office/powerpoint/2010/main" val="963650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5074" y="1269120"/>
            <a:ext cx="40982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hangot sokféleképpen értelmezzük. </a:t>
            </a:r>
            <a:r>
              <a:rPr lang="hu-HU" b="1" dirty="0"/>
              <a:t>L</a:t>
            </a:r>
            <a:r>
              <a:rPr lang="hu-HU" b="1" dirty="0" smtClean="0"/>
              <a:t>ehet:</a:t>
            </a:r>
            <a:r>
              <a:rPr lang="hu-HU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i="1" dirty="0" smtClean="0"/>
              <a:t>Fizikai:</a:t>
            </a:r>
            <a:r>
              <a:rPr lang="hu-HU" dirty="0" smtClean="0"/>
              <a:t> Hangjelenség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i="1" dirty="0" smtClean="0"/>
              <a:t>Élettani:</a:t>
            </a:r>
            <a:r>
              <a:rPr lang="hu-HU" dirty="0" smtClean="0"/>
              <a:t> Hangérzet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i="1" dirty="0" smtClean="0"/>
              <a:t>Lélektani: </a:t>
            </a:r>
            <a:r>
              <a:rPr lang="hu-HU" dirty="0" smtClean="0"/>
              <a:t>Hangélmény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107894" y="319491"/>
            <a:ext cx="7976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hangról általánosságban</a:t>
            </a:r>
            <a:endParaRPr lang="hu-H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453349" y="1407620"/>
            <a:ext cx="5640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 hang egy rugalmas közeg mechanikai rezgése, ami longitudinális hullámokban terjed pl.: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i="1" dirty="0" smtClean="0"/>
              <a:t>A gitár húrja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i="1" dirty="0" smtClean="0"/>
              <a:t>Az emberi hangszálak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919470" y="3172858"/>
            <a:ext cx="2533879" cy="177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85450" y="3311357"/>
            <a:ext cx="11821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rezgésbe jött tárgy rezgésbe hozza a levegő részecskéit, és a rezgés tovább adódva hanghullámként terjed a levegőben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355074" y="4245598"/>
            <a:ext cx="3249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 hangot vizsgálja 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i="1" dirty="0" smtClean="0"/>
              <a:t>Fonetika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i="1" dirty="0" smtClean="0"/>
              <a:t>Akusztika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i="1" dirty="0" smtClean="0"/>
              <a:t>Zenetudomány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i="1" dirty="0" smtClean="0"/>
              <a:t>Építészeti hangtan</a:t>
            </a:r>
            <a:endParaRPr lang="hu-HU" i="1" dirty="0"/>
          </a:p>
        </p:txBody>
      </p:sp>
    </p:spTree>
    <p:extLst>
      <p:ext uri="{BB962C8B-B14F-4D97-AF65-F5344CB8AC3E}">
        <p14:creationId xmlns:p14="http://schemas.microsoft.com/office/powerpoint/2010/main" val="419254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34152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Hangérzetek</a:t>
            </a:r>
            <a:endParaRPr lang="hu-HU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0" y="994961"/>
            <a:ext cx="7832992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hu-HU" dirty="0" smtClean="0"/>
              <a:t>3 féle hangérzetet különböztetünk meg:</a:t>
            </a: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hu-HU" dirty="0" smtClean="0"/>
              <a:t>Zenei hang: periodikus rezgéseknek felelnek meg</a:t>
            </a: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hu-HU" dirty="0" smtClean="0"/>
              <a:t>Zörej: Szabálytalan rezgés</a:t>
            </a: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hu-HU" dirty="0" smtClean="0"/>
              <a:t>Dörej: rövid időtartamú „hanglökés”</a:t>
            </a:r>
            <a:endParaRPr lang="hu-HU" dirty="0"/>
          </a:p>
        </p:txBody>
      </p:sp>
      <p:sp>
        <p:nvSpPr>
          <p:cNvPr id="4" name="Lefelé nyíl 3"/>
          <p:cNvSpPr/>
          <p:nvPr/>
        </p:nvSpPr>
        <p:spPr>
          <a:xfrm>
            <a:off x="490248" y="2580010"/>
            <a:ext cx="253388" cy="970865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 rot="5400000">
            <a:off x="366441" y="3074947"/>
            <a:ext cx="870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Pl.: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 rot="5400000">
            <a:off x="-930928" y="4951258"/>
            <a:ext cx="309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Durranások, csattanások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5244029" y="1048821"/>
            <a:ext cx="6786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Zenei hangokat jellemezni lehet: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/>
              <a:t>Hangerősséggel: amplitúdótól függ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/>
              <a:t>Hangmagassággal: frekvenciától függ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/>
              <a:t>Színezettel: hangforrás természetétől és hangkeltés módjától függ.</a:t>
            </a:r>
            <a:endParaRPr lang="hu-HU" dirty="0"/>
          </a:p>
        </p:txBody>
      </p:sp>
      <p:sp>
        <p:nvSpPr>
          <p:cNvPr id="8" name="Jobbra nyíl 7"/>
          <p:cNvSpPr/>
          <p:nvPr/>
        </p:nvSpPr>
        <p:spPr>
          <a:xfrm>
            <a:off x="801607" y="4537571"/>
            <a:ext cx="4100899" cy="330506"/>
          </a:xfrm>
          <a:prstGeom prst="rightArrow">
            <a:avLst>
              <a:gd name="adj1" fmla="val 50000"/>
              <a:gd name="adj2" fmla="val 28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5244029" y="4241159"/>
            <a:ext cx="7855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2 fém összeütésekor keletkező hang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Glicerin-trinitrát</a:t>
            </a:r>
            <a:r>
              <a:rPr lang="hu-HU" dirty="0" smtClean="0"/>
              <a:t> ütés hatására robban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Durranógáz kimutatása égő gyufával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Zivatarok viharok idején a villámlást kisérő dörgés</a:t>
            </a:r>
          </a:p>
        </p:txBody>
      </p:sp>
    </p:spTree>
    <p:extLst>
      <p:ext uri="{BB962C8B-B14F-4D97-AF65-F5344CB8AC3E}">
        <p14:creationId xmlns:p14="http://schemas.microsoft.com/office/powerpoint/2010/main" val="68057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29658" y="451691"/>
            <a:ext cx="6808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zenében különböző hangközöket ismerünk, ezek a frekvenciák aránya</a:t>
            </a:r>
          </a:p>
          <a:p>
            <a:pPr algn="ctr"/>
            <a:r>
              <a:rPr lang="hu-HU" b="1" i="1" dirty="0" smtClean="0"/>
              <a:t>Ha f1/f2=2 ez a hangköz az oktáv.</a:t>
            </a:r>
            <a:endParaRPr lang="hu-HU" b="1" i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429658" y="1806766"/>
            <a:ext cx="8306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</a:t>
            </a:r>
            <a:r>
              <a:rPr lang="hu-HU" i="1" dirty="0" smtClean="0"/>
              <a:t>beszédhang</a:t>
            </a:r>
            <a:r>
              <a:rPr lang="hu-HU" dirty="0" smtClean="0"/>
              <a:t> átlagos terjedelme </a:t>
            </a:r>
            <a:r>
              <a:rPr lang="hu-HU" b="1" dirty="0" smtClean="0"/>
              <a:t>1 oktáv.</a:t>
            </a:r>
          </a:p>
          <a:p>
            <a:r>
              <a:rPr lang="hu-HU" dirty="0"/>
              <a:t>A</a:t>
            </a:r>
            <a:r>
              <a:rPr lang="hu-HU" dirty="0" smtClean="0"/>
              <a:t> </a:t>
            </a:r>
            <a:r>
              <a:rPr lang="hu-HU" i="1" dirty="0" smtClean="0"/>
              <a:t>zenében</a:t>
            </a:r>
            <a:r>
              <a:rPr lang="hu-HU" dirty="0" smtClean="0"/>
              <a:t> használt hang </a:t>
            </a:r>
            <a:r>
              <a:rPr lang="hu-HU" b="1" dirty="0" smtClean="0"/>
              <a:t>7 oktáv </a:t>
            </a:r>
            <a:r>
              <a:rPr lang="hu-HU" dirty="0" smtClean="0"/>
              <a:t>terjedelmű.</a:t>
            </a:r>
            <a:endParaRPr lang="hu-HU" dirty="0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4770304" y="2291508"/>
            <a:ext cx="22694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7238081" y="2129931"/>
            <a:ext cx="45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7 oktávolt ölel fel a zongora is. (30Hz - 5000Hz)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429658" y="2937839"/>
            <a:ext cx="4340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Különleges képességekkel rendelkezett Zámbó Jimmy, aki 4,5 oktáv szélességben tudott énekelni.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7238081" y="2937839"/>
            <a:ext cx="38669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Hang fajtái </a:t>
            </a:r>
            <a:r>
              <a:rPr lang="hu-HU" smtClean="0"/>
              <a:t>frekvencia szerint:</a:t>
            </a:r>
            <a:endParaRPr lang="hu-HU" dirty="0" smtClean="0"/>
          </a:p>
          <a:p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Hallható hang: 20Hz – 20000Hz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Infrahang: 20Hz-nél kisebb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Ultrahang: 20000Hz-nél nagyobb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Hiperhang</a:t>
            </a:r>
            <a:r>
              <a:rPr lang="hu-HU" dirty="0" smtClean="0"/>
              <a:t>: 100MHz v. 1GHz fölötti</a:t>
            </a:r>
          </a:p>
        </p:txBody>
      </p:sp>
    </p:spTree>
    <p:extLst>
      <p:ext uri="{BB962C8B-B14F-4D97-AF65-F5344CB8AC3E}">
        <p14:creationId xmlns:p14="http://schemas.microsoft.com/office/powerpoint/2010/main" val="32133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Beszéd és énekhang keletkezése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6994793" cy="1016727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dirty="0" smtClean="0"/>
              <a:t>A tüdőből áramló levegő szétfeszíti a hangrést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Majd bezárul a nyomáscsökkenés miatt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451711" y="2977289"/>
            <a:ext cx="376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/>
              <a:t>Ez a folyamat szakaszosan ismétlődik</a:t>
            </a:r>
            <a:endParaRPr lang="hu-HU" b="1" i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7832993" y="1825625"/>
            <a:ext cx="3520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Az elsődleges hangot a száj, garat és az orrüreg módosítják és a külső térbe sugározzák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800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98993" y="297455"/>
            <a:ext cx="7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Hangszerek</a:t>
            </a:r>
            <a:r>
              <a:rPr lang="hu-HU" sz="3600" b="1" dirty="0" smtClean="0"/>
              <a:t> </a:t>
            </a:r>
            <a:r>
              <a:rPr lang="hu-HU" sz="3200" b="1" dirty="0" smtClean="0"/>
              <a:t>megszólaltatása</a:t>
            </a:r>
            <a:endParaRPr lang="hu-HU" sz="36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462708" y="1299990"/>
            <a:ext cx="5949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smtClean="0"/>
              <a:t>Hangforrások: </a:t>
            </a:r>
            <a:r>
              <a:rPr lang="hu-HU" dirty="0" smtClean="0"/>
              <a:t>Húrok, pálcák, lemezek és levegőoszlopok 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770304" y="1598837"/>
            <a:ext cx="99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(sípban)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462708" y="2456761"/>
            <a:ext cx="551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egyik helyről kiinduló és visszaverődő hullámok találkozásakor állóhullámok keletkeznek.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6411817" y="1299990"/>
            <a:ext cx="517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Húros hangszerek esetén harántrezgések alakulnak ki, ha a 2 végét rögzítjük.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6411817" y="2306200"/>
            <a:ext cx="517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</a:t>
            </a:r>
            <a:r>
              <a:rPr lang="hu-HU" dirty="0" smtClean="0"/>
              <a:t>pálcát </a:t>
            </a:r>
            <a:r>
              <a:rPr lang="hu-HU" dirty="0" smtClean="0"/>
              <a:t>többféle helyen foghatjuk be és így különböző rezgéseket hozhatunk létre.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6411817" y="3312410"/>
            <a:ext cx="517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sípokban a levegőoszlopokban alakulnak ki az állóhullámok.</a:t>
            </a:r>
            <a:endParaRPr lang="hu-HU" dirty="0"/>
          </a:p>
        </p:txBody>
      </p:sp>
      <p:pic>
        <p:nvPicPr>
          <p:cNvPr id="10" name="IMG_33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2709" y="3591684"/>
            <a:ext cx="5512106" cy="30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7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714261" y="517793"/>
            <a:ext cx="10763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Hangok az állatvilágban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79094" y="1311007"/>
            <a:ext cx="60666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állatoknak elsősorban a </a:t>
            </a:r>
            <a:r>
              <a:rPr lang="hu-HU" b="1" dirty="0" smtClean="0"/>
              <a:t>fajtársaik</a:t>
            </a:r>
            <a:r>
              <a:rPr lang="hu-HU" dirty="0" smtClean="0"/>
              <a:t> hangját kell meghallaniuk.</a:t>
            </a:r>
          </a:p>
          <a:p>
            <a:endParaRPr lang="hu-HU" dirty="0" smtClean="0"/>
          </a:p>
          <a:p>
            <a:r>
              <a:rPr lang="hu-HU" dirty="0" smtClean="0"/>
              <a:t>Az állatok által kiadott hangok másképpen hangzanak ha: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 smtClean="0"/>
              <a:t>Csalogatnak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 smtClean="0"/>
              <a:t>Fenyegetnek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 smtClean="0"/>
              <a:t>Félelmet vagy veszélyt jeleznek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 smtClean="0"/>
              <a:t>Félelmet akarnak kelteni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79094" y="3550771"/>
            <a:ext cx="1119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Általában igaz, hogy az alacsonyabb frekvenciájú hang előállításához nagyobb testméret tartozik.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96607" y="4406747"/>
            <a:ext cx="1090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leghangosabb állati hang a kék bálna által kiadott hang, mely 188dB.</a:t>
            </a:r>
          </a:p>
          <a:p>
            <a:r>
              <a:rPr lang="hu-HU" dirty="0" smtClean="0"/>
              <a:t>Ez körülbelül 800 km távolságból is észlelhető.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8396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43060" y="352539"/>
            <a:ext cx="7105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Állatok hangadása</a:t>
            </a:r>
            <a:endParaRPr lang="hu-H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23161" y="1134737"/>
            <a:ext cx="1154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/>
              <a:t>Rákok:</a:t>
            </a:r>
            <a:r>
              <a:rPr lang="hu-HU" dirty="0" smtClean="0"/>
              <a:t> Ollójukat a bordás fejcsonti páncélhoz dörzsölve adnak ki hangot. A pisztolyrák hangjával halakat képes elkábítani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23161" y="1927073"/>
            <a:ext cx="1154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/>
              <a:t>Levélrágó hangya: </a:t>
            </a:r>
            <a:r>
              <a:rPr lang="hu-HU" dirty="0" smtClean="0"/>
              <a:t>A potroh utolsó szelvényén lévő tüskét húzogatja a potroh alsó peremén lévő apró árkokon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23161" y="4304081"/>
            <a:ext cx="1154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/>
              <a:t>Szöcske: </a:t>
            </a:r>
            <a:r>
              <a:rPr lang="hu-HU" dirty="0" smtClean="0"/>
              <a:t>A bal fedőszárnyon lévő ciripelő ér és a jobb fedőszárnyon lévő vonóér egymáshoz dörzsölésével kelti ciripelését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23161" y="2719409"/>
            <a:ext cx="1154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/>
              <a:t>A sáskák: </a:t>
            </a:r>
            <a:r>
              <a:rPr lang="hu-HU" dirty="0" smtClean="0"/>
              <a:t>Lábukkal hegedülnek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323161" y="3511745"/>
            <a:ext cx="1154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/>
              <a:t>Halaknál:</a:t>
            </a:r>
            <a:r>
              <a:rPr lang="hu-HU" dirty="0" smtClean="0"/>
              <a:t> Az úszóhólyag hirtelen összehúzódása és az úszómozgás is kelt hangokat.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323161" y="5096417"/>
            <a:ext cx="1154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1075" indent="-981075"/>
            <a:r>
              <a:rPr lang="hu-HU" b="1" u="sng" dirty="0" smtClean="0"/>
              <a:t>Madarak: </a:t>
            </a:r>
            <a:r>
              <a:rPr lang="hu-HU" dirty="0" smtClean="0"/>
              <a:t>Hangkeltő szervét fúvós hangszerekhez lehet hasonlítani. A madarak különleges gégefője lehetővé teszi akár 300-400 hang éneklését másodpercenként.</a:t>
            </a:r>
            <a:endParaRPr lang="hu-HU" b="1" u="sng" dirty="0"/>
          </a:p>
        </p:txBody>
      </p:sp>
    </p:spTree>
    <p:extLst>
      <p:ext uri="{BB962C8B-B14F-4D97-AF65-F5344CB8AC3E}">
        <p14:creationId xmlns:p14="http://schemas.microsoft.com/office/powerpoint/2010/main" val="77517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586616" y="523162"/>
            <a:ext cx="3018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Állatok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hangadása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94774" y="1531345"/>
            <a:ext cx="1140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/>
              <a:t>Denevérek: </a:t>
            </a:r>
            <a:r>
              <a:rPr lang="hu-HU" dirty="0" smtClean="0"/>
              <a:t>Különböző frekvenciájú ultrahang sorozatokat bocsájtanak ki és a visszavert ultrahang alapján tájékozódnak.</a:t>
            </a:r>
            <a:endParaRPr lang="hu-HU" b="1" u="sng" dirty="0"/>
          </a:p>
        </p:txBody>
      </p:sp>
      <p:sp>
        <p:nvSpPr>
          <p:cNvPr id="4" name="Szövegdoboz 3"/>
          <p:cNvSpPr txBox="1"/>
          <p:nvPr/>
        </p:nvSpPr>
        <p:spPr>
          <a:xfrm>
            <a:off x="394774" y="2385640"/>
            <a:ext cx="11402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/>
              <a:t>Delfin: </a:t>
            </a:r>
            <a:r>
              <a:rPr lang="hu-HU" dirty="0" smtClean="0"/>
              <a:t>256kHz frekvenciájú felderítő ultrahanggal 6mm átmérőjű tárgyat képes felismerni. </a:t>
            </a:r>
          </a:p>
          <a:p>
            <a:pPr indent="715963"/>
            <a:r>
              <a:rPr lang="hu-HU" i="1" dirty="0" smtClean="0"/>
              <a:t>A delfin hangjelzései: .   „hápogó</a:t>
            </a:r>
            <a:r>
              <a:rPr lang="hu-HU" i="1" dirty="0" smtClean="0"/>
              <a:t>”: </a:t>
            </a:r>
            <a:r>
              <a:rPr lang="hu-HU" i="1" dirty="0" smtClean="0"/>
              <a:t>egymás közti kommunikáció</a:t>
            </a:r>
          </a:p>
          <a:p>
            <a:pPr marL="2963863" indent="-274638">
              <a:buFont typeface="Arial" panose="020B0604020202020204" pitchFamily="34" charset="0"/>
              <a:buChar char="•"/>
            </a:pPr>
            <a:r>
              <a:rPr lang="hu-HU" dirty="0" smtClean="0"/>
              <a:t>a „füttyök” 4 – 20 kHz</a:t>
            </a:r>
          </a:p>
          <a:p>
            <a:pPr marL="2963863" indent="-274638">
              <a:buFont typeface="Arial" panose="020B0604020202020204" pitchFamily="34" charset="0"/>
              <a:buChar char="•"/>
            </a:pPr>
            <a:r>
              <a:rPr lang="hu-HU" dirty="0" smtClean="0"/>
              <a:t>„csattanások” </a:t>
            </a:r>
            <a:r>
              <a:rPr lang="hu-HU" dirty="0" smtClean="0"/>
              <a:t>: </a:t>
            </a:r>
            <a:r>
              <a:rPr lang="hu-HU" dirty="0" smtClean="0"/>
              <a:t>felderítésre szolgál 170 kHz is lehet</a:t>
            </a:r>
          </a:p>
        </p:txBody>
      </p:sp>
      <p:pic>
        <p:nvPicPr>
          <p:cNvPr id="5" name="Kép 4" descr="delf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9832" y="3707192"/>
            <a:ext cx="4744499" cy="3060018"/>
          </a:xfrm>
          <a:prstGeom prst="rect">
            <a:avLst/>
          </a:prstGeom>
        </p:spPr>
      </p:pic>
      <p:pic>
        <p:nvPicPr>
          <p:cNvPr id="7" name="Kép 6" descr="523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774" y="3707192"/>
            <a:ext cx="5234730" cy="30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2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1127</Words>
  <Application>Microsoft Office PowerPoint</Application>
  <PresentationFormat>Egyéni</PresentationFormat>
  <Paragraphs>165</Paragraphs>
  <Slides>15</Slides>
  <Notes>3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6" baseType="lpstr">
      <vt:lpstr>Office-téma</vt:lpstr>
      <vt:lpstr>PowerPoint bemutató</vt:lpstr>
      <vt:lpstr>PowerPoint bemutató</vt:lpstr>
      <vt:lpstr>PowerPoint bemutató</vt:lpstr>
      <vt:lpstr>PowerPoint bemutató</vt:lpstr>
      <vt:lpstr>Beszéd és énekhang keletkezése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Az ultrahang felhasználása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Toth László</dc:creator>
  <cp:lastModifiedBy>Felhasználó</cp:lastModifiedBy>
  <cp:revision>82</cp:revision>
  <dcterms:created xsi:type="dcterms:W3CDTF">2017-01-17T14:52:06Z</dcterms:created>
  <dcterms:modified xsi:type="dcterms:W3CDTF">2017-03-28T12:57:31Z</dcterms:modified>
</cp:coreProperties>
</file>