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0" r:id="rId1"/>
  </p:sldMasterIdLst>
  <p:sldIdLst>
    <p:sldId id="288" r:id="rId2"/>
    <p:sldId id="260" r:id="rId3"/>
    <p:sldId id="259" r:id="rId4"/>
    <p:sldId id="261" r:id="rId5"/>
    <p:sldId id="289" r:id="rId6"/>
    <p:sldId id="287" r:id="rId7"/>
    <p:sldId id="284" r:id="rId8"/>
    <p:sldId id="264" r:id="rId9"/>
    <p:sldId id="265" r:id="rId10"/>
    <p:sldId id="285" r:id="rId11"/>
    <p:sldId id="270" r:id="rId12"/>
    <p:sldId id="290" r:id="rId13"/>
    <p:sldId id="272" r:id="rId14"/>
    <p:sldId id="267" r:id="rId15"/>
    <p:sldId id="268" r:id="rId16"/>
    <p:sldId id="274" r:id="rId17"/>
    <p:sldId id="278" r:id="rId18"/>
    <p:sldId id="282" r:id="rId19"/>
    <p:sldId id="291" r:id="rId20"/>
    <p:sldId id="279" r:id="rId21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3" autoAdjust="0"/>
    <p:restoredTop sz="94674"/>
  </p:normalViewPr>
  <p:slideViewPr>
    <p:cSldViewPr>
      <p:cViewPr>
        <p:scale>
          <a:sx n="75" d="100"/>
          <a:sy n="75" d="100"/>
        </p:scale>
        <p:origin x="-684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2F2357-238E-4B48-A085-2FD5DC8B63B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4869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u-HU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2F2357-238E-4B48-A085-2FD5DC8B63B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832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2F2357-238E-4B48-A085-2FD5DC8B63B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2209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2F2357-238E-4B48-A085-2FD5DC8B63B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4327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2F2357-238E-4B48-A085-2FD5DC8B63B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9968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hu-HU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hu-HU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2F2357-238E-4B48-A085-2FD5DC8B63B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475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hu-HU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hu-HU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hu-HU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2F2357-238E-4B48-A085-2FD5DC8B63B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0940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2F2357-238E-4B48-A085-2FD5DC8B63B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5565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2F2357-238E-4B48-A085-2FD5DC8B63B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2761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2F2357-238E-4B48-A085-2FD5DC8B63B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523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2F2357-238E-4B48-A085-2FD5DC8B63B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700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2F2357-238E-4B48-A085-2FD5DC8B63B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004635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hu-H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2F2357-238E-4B48-A085-2FD5DC8B63B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830278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2F2357-238E-4B48-A085-2FD5DC8B63B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765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2F2357-238E-4B48-A085-2FD5DC8B63B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7754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2F2357-238E-4B48-A085-2FD5DC8B63B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3394804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u-HU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2F2357-238E-4B48-A085-2FD5DC8B63B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1408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>
              <a:defRPr/>
            </a:pPr>
            <a:fld id="{E32F2357-238E-4B48-A085-2FD5DC8B63B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3623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  <p:sldLayoutId id="2147484132" r:id="rId12"/>
    <p:sldLayoutId id="2147484133" r:id="rId13"/>
    <p:sldLayoutId id="2147484134" r:id="rId14"/>
    <p:sldLayoutId id="2147484135" r:id="rId15"/>
    <p:sldLayoutId id="2147484136" r:id="rId16"/>
    <p:sldLayoutId id="214748413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media" Target="../media/media6.mp3"/><Relationship Id="rId7" Type="http://schemas.openxmlformats.org/officeDocument/2006/relationships/slideLayout" Target="../slideLayouts/slideLayout7.xml"/><Relationship Id="rId2" Type="http://schemas.openxmlformats.org/officeDocument/2006/relationships/audio" Target="file://localhost/D:/...Hallom%20amit%20la&#769;tok/Ravel_daphnis_196_zipf.mp3" TargetMode="External"/><Relationship Id="rId1" Type="http://schemas.microsoft.com/office/2007/relationships/media" Target="file://localhost/D:/...Hallom%20amit%20la&#769;tok/Ravel_daphnis_196_zipf.mp3" TargetMode="External"/><Relationship Id="rId6" Type="http://schemas.openxmlformats.org/officeDocument/2006/relationships/audio" Target="../media/media7.mp3"/><Relationship Id="rId11" Type="http://schemas.openxmlformats.org/officeDocument/2006/relationships/image" Target="../media/image29.png"/><Relationship Id="rId5" Type="http://schemas.microsoft.com/office/2007/relationships/media" Target="../media/media7.mp3"/><Relationship Id="rId10" Type="http://schemas.openxmlformats.org/officeDocument/2006/relationships/image" Target="../media/image12.png"/><Relationship Id="rId4" Type="http://schemas.openxmlformats.org/officeDocument/2006/relationships/audio" Target="../media/media6.mp3"/><Relationship Id="rId9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file://localhost/D:/...Hallom%20amit%20la&#769;tok/Requiem_for_a_dream_song_(Good_quality)%20(mp3cut.net).mp3" TargetMode="External"/><Relationship Id="rId7" Type="http://schemas.openxmlformats.org/officeDocument/2006/relationships/image" Target="../media/image39.jpeg"/><Relationship Id="rId12" Type="http://schemas.openxmlformats.org/officeDocument/2006/relationships/image" Target="../media/image29.png"/><Relationship Id="rId2" Type="http://schemas.microsoft.com/office/2007/relationships/media" Target="file://localhost/D:/...Hallom%20amit%20la&#769;tok/Requiem_for_a_dream_song_(Good_quality)%20(mp3cut.net).mp3" TargetMode="Externa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5" Type="http://schemas.openxmlformats.org/officeDocument/2006/relationships/audio" Target="../media/media8.mp3"/><Relationship Id="rId10" Type="http://schemas.openxmlformats.org/officeDocument/2006/relationships/image" Target="../media/image38.wmf"/><Relationship Id="rId4" Type="http://schemas.microsoft.com/office/2007/relationships/media" Target="../media/media8.mp3"/><Relationship Id="rId9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5.mp3"/><Relationship Id="rId7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 txBox="1">
            <a:spLocks/>
          </p:cNvSpPr>
          <p:nvPr/>
        </p:nvSpPr>
        <p:spPr bwMode="auto">
          <a:xfrm>
            <a:off x="3563888" y="1268760"/>
            <a:ext cx="6694512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hu-HU" sz="6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Kohinoor Devanagari Medium" charset="0"/>
                <a:ea typeface="Kohinoor Devanagari Medium" charset="0"/>
                <a:cs typeface="Kohinoor Devanagari Medium" charset="0"/>
              </a:rPr>
              <a:t>„</a:t>
            </a:r>
            <a:r>
              <a:rPr lang="hu-HU" sz="6600" dirty="0">
                <a:solidFill>
                  <a:schemeClr val="accent6">
                    <a:lumMod val="60000"/>
                    <a:lumOff val="40000"/>
                  </a:schemeClr>
                </a:solidFill>
                <a:latin typeface="Kohinoor Devanagari Medium" charset="0"/>
                <a:ea typeface="Kohinoor Devanagari Medium" charset="0"/>
                <a:cs typeface="Kohinoor Devanagari Medium" charset="0"/>
              </a:rPr>
              <a:t>Hallom</a:t>
            </a:r>
            <a:r>
              <a:rPr lang="hu-HU" sz="6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Kohinoor Devanagari Medium" charset="0"/>
                <a:ea typeface="Kohinoor Devanagari Medium" charset="0"/>
                <a:cs typeface="Kohinoor Devanagari Medium" charset="0"/>
              </a:rPr>
              <a:t>, </a:t>
            </a:r>
          </a:p>
          <a:p>
            <a:pPr algn="l">
              <a:defRPr/>
            </a:pPr>
            <a:r>
              <a:rPr lang="hu-HU" sz="6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Kohinoor Devanagari Medium" charset="0"/>
                <a:ea typeface="Kohinoor Devanagari Medium" charset="0"/>
                <a:cs typeface="Kohinoor Devanagari Medium" charset="0"/>
              </a:rPr>
              <a:t>amit látok”</a:t>
            </a:r>
            <a:br>
              <a:rPr lang="hu-HU" sz="6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Kohinoor Devanagari Medium" charset="0"/>
                <a:ea typeface="Kohinoor Devanagari Medium" charset="0"/>
                <a:cs typeface="Kohinoor Devanagari Medium" charset="0"/>
              </a:rPr>
            </a:br>
            <a:r>
              <a:rPr lang="hu-HU" sz="2800" i="1" dirty="0" smtClean="0">
                <a:solidFill>
                  <a:schemeClr val="tx1"/>
                </a:solidFill>
              </a:rPr>
              <a:t>Kodály Zoltán  </a:t>
            </a:r>
          </a:p>
        </p:txBody>
      </p:sp>
      <p:sp>
        <p:nvSpPr>
          <p:cNvPr id="4" name="Alcím 2"/>
          <p:cNvSpPr txBox="1">
            <a:spLocks/>
          </p:cNvSpPr>
          <p:nvPr/>
        </p:nvSpPr>
        <p:spPr bwMode="auto">
          <a:xfrm>
            <a:off x="3563888" y="4509120"/>
            <a:ext cx="6400800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>
            <a:normAutofit lnSpcReduction="1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Fúga</a:t>
            </a:r>
            <a:r>
              <a:rPr lang="hu-HU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:</a:t>
            </a:r>
            <a:r>
              <a:rPr lang="hu-HU" sz="2000" dirty="0" smtClean="0">
                <a:latin typeface="+mj-lt"/>
              </a:rPr>
              <a:t/>
            </a:r>
            <a:br>
              <a:rPr lang="hu-HU" sz="2000" dirty="0" smtClean="0">
                <a:latin typeface="+mj-lt"/>
              </a:rPr>
            </a:br>
            <a:endParaRPr lang="hu-HU" sz="2000" dirty="0" smtClean="0">
              <a:latin typeface="+mj-lt"/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000" dirty="0" smtClean="0">
                <a:latin typeface="+mj-lt"/>
              </a:rPr>
              <a:t>Oláh Sarolta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000" dirty="0" smtClean="0">
                <a:latin typeface="+mj-lt"/>
              </a:rPr>
              <a:t>Vadas Hanga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000" dirty="0" smtClean="0">
                <a:latin typeface="+mj-lt"/>
              </a:rPr>
              <a:t>Vadas Soma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hu-HU" sz="2000" dirty="0" smtClean="0">
              <a:latin typeface="+mj-lt"/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000" dirty="0" smtClean="0">
                <a:latin typeface="+mj-lt"/>
              </a:rPr>
              <a:t>KODÁLY  ZOLTÁN  MAGYAR  KÓRUSISKOLA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4884"/>
            <a:ext cx="2728595" cy="1584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377" y="5238720"/>
            <a:ext cx="2724878" cy="1619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2377" y="-9520"/>
            <a:ext cx="2728595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1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4" name="Tartalom helye 2"/>
          <p:cNvSpPr>
            <a:spLocks noGrp="1"/>
          </p:cNvSpPr>
          <p:nvPr>
            <p:ph idx="4294967295"/>
          </p:nvPr>
        </p:nvSpPr>
        <p:spPr>
          <a:xfrm>
            <a:off x="738625" y="2196306"/>
            <a:ext cx="8218487" cy="2379663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hu-HU" dirty="0">
                <a:solidFill>
                  <a:schemeClr val="tx1">
                    <a:lumMod val="95000"/>
                  </a:schemeClr>
                </a:solidFill>
                <a:latin typeface="Arial" charset="0"/>
              </a:rPr>
              <a:t>Egy adott minta összes szimmetriái a kompozíció műveletére nézve úgynevezett csoportot alkotnak </a:t>
            </a:r>
            <a:br>
              <a:rPr lang="hu-HU" dirty="0">
                <a:solidFill>
                  <a:schemeClr val="tx1">
                    <a:lumMod val="95000"/>
                  </a:schemeClr>
                </a:solidFill>
                <a:latin typeface="Arial" charset="0"/>
              </a:rPr>
            </a:br>
            <a:r>
              <a:rPr lang="hu-HU" dirty="0">
                <a:solidFill>
                  <a:schemeClr val="tx1">
                    <a:lumMod val="95000"/>
                  </a:schemeClr>
                </a:solidFill>
                <a:latin typeface="Arial" charset="0"/>
              </a:rPr>
              <a:t>(a csoport egy pontosan definiált algebrai struktúra).</a:t>
            </a:r>
            <a:br>
              <a:rPr lang="hu-HU" dirty="0">
                <a:solidFill>
                  <a:schemeClr val="tx1">
                    <a:lumMod val="95000"/>
                  </a:schemeClr>
                </a:solidFill>
                <a:latin typeface="Arial" charset="0"/>
              </a:rPr>
            </a:br>
            <a:r>
              <a:rPr lang="hu-HU" dirty="0">
                <a:solidFill>
                  <a:schemeClr val="tx1">
                    <a:lumMod val="95000"/>
                  </a:schemeClr>
                </a:solidFill>
                <a:latin typeface="Arial" charset="0"/>
              </a:rPr>
              <a:t>Egy dimenzióban mindössze 2-féle szimmetriacsoport képzelhető el.</a:t>
            </a:r>
          </a:p>
        </p:txBody>
      </p:sp>
      <p:sp>
        <p:nvSpPr>
          <p:cNvPr id="64525" name="Cím 1"/>
          <p:cNvSpPr>
            <a:spLocks noGrp="1"/>
          </p:cNvSpPr>
          <p:nvPr>
            <p:ph type="title" idx="4294967295"/>
          </p:nvPr>
        </p:nvSpPr>
        <p:spPr>
          <a:xfrm>
            <a:off x="712788" y="540621"/>
            <a:ext cx="8515350" cy="1143000"/>
          </a:xfrm>
        </p:spPr>
        <p:txBody>
          <a:bodyPr anchorCtr="0">
            <a:noAutofit/>
          </a:bodyPr>
          <a:lstStyle/>
          <a:p>
            <a:pPr>
              <a:defRPr/>
            </a:pPr>
            <a: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hinoor Devanagari Medium" charset="0"/>
                <a:ea typeface="Kohinoor Devanagari Medium" charset="0"/>
                <a:cs typeface="Kohinoor Devanagari Medium" charset="0"/>
              </a:rPr>
              <a:t>Egydimenziós szimmetriacsoportok</a:t>
            </a:r>
          </a:p>
        </p:txBody>
      </p:sp>
      <p:sp>
        <p:nvSpPr>
          <p:cNvPr id="9220" name="Szövegdoboz 11"/>
          <p:cNvSpPr txBox="1">
            <a:spLocks noChangeArrowheads="1"/>
          </p:cNvSpPr>
          <p:nvPr/>
        </p:nvSpPr>
        <p:spPr bwMode="auto">
          <a:xfrm>
            <a:off x="821851" y="4299818"/>
            <a:ext cx="577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hu-HU" sz="3600" dirty="0">
                <a:latin typeface="Arial" charset="0"/>
              </a:rPr>
              <a:t>1.</a:t>
            </a:r>
          </a:p>
        </p:txBody>
      </p:sp>
      <p:sp>
        <p:nvSpPr>
          <p:cNvPr id="9221" name="Szövegdoboz 12"/>
          <p:cNvSpPr txBox="1">
            <a:spLocks noChangeArrowheads="1"/>
          </p:cNvSpPr>
          <p:nvPr/>
        </p:nvSpPr>
        <p:spPr bwMode="auto">
          <a:xfrm>
            <a:off x="809629" y="5379938"/>
            <a:ext cx="5762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hu-HU" sz="3600">
                <a:latin typeface="Arial" charset="0"/>
              </a:rPr>
              <a:t>2.</a:t>
            </a:r>
          </a:p>
        </p:txBody>
      </p:sp>
      <p:grpSp>
        <p:nvGrpSpPr>
          <p:cNvPr id="5" name="Csoportba foglalás 4"/>
          <p:cNvGrpSpPr>
            <a:grpSpLocks/>
          </p:cNvGrpSpPr>
          <p:nvPr/>
        </p:nvGrpSpPr>
        <p:grpSpPr bwMode="auto">
          <a:xfrm>
            <a:off x="4129525" y="5746989"/>
            <a:ext cx="3168650" cy="647700"/>
            <a:chOff x="2555875" y="5734050"/>
            <a:chExt cx="3168650" cy="647700"/>
          </a:xfrm>
        </p:grpSpPr>
        <p:grpSp>
          <p:nvGrpSpPr>
            <p:cNvPr id="9246" name="Group 2"/>
            <p:cNvGrpSpPr>
              <a:grpSpLocks/>
            </p:cNvGrpSpPr>
            <p:nvPr/>
          </p:nvGrpSpPr>
          <p:grpSpPr bwMode="auto">
            <a:xfrm>
              <a:off x="4140200" y="5734050"/>
              <a:ext cx="792163" cy="647700"/>
              <a:chOff x="1973" y="2931"/>
              <a:chExt cx="952" cy="408"/>
            </a:xfrm>
          </p:grpSpPr>
          <p:sp>
            <p:nvSpPr>
              <p:cNvPr id="9257" name="Line 3"/>
              <p:cNvSpPr>
                <a:spLocks noChangeShapeType="1"/>
              </p:cNvSpPr>
              <p:nvPr/>
            </p:nvSpPr>
            <p:spPr bwMode="auto">
              <a:xfrm>
                <a:off x="1973" y="2931"/>
                <a:ext cx="0" cy="40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9258" name="Group 4"/>
              <p:cNvGrpSpPr>
                <a:grpSpLocks/>
              </p:cNvGrpSpPr>
              <p:nvPr/>
            </p:nvGrpSpPr>
            <p:grpSpPr bwMode="auto">
              <a:xfrm>
                <a:off x="1973" y="2931"/>
                <a:ext cx="952" cy="408"/>
                <a:chOff x="1973" y="2931"/>
                <a:chExt cx="952" cy="408"/>
              </a:xfrm>
            </p:grpSpPr>
            <p:sp>
              <p:nvSpPr>
                <p:cNvPr id="9259" name="Line 5"/>
                <p:cNvSpPr>
                  <a:spLocks noChangeShapeType="1"/>
                </p:cNvSpPr>
                <p:nvPr/>
              </p:nvSpPr>
              <p:spPr bwMode="auto">
                <a:xfrm>
                  <a:off x="2925" y="2931"/>
                  <a:ext cx="0" cy="40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60" name="Line 6"/>
                <p:cNvSpPr>
                  <a:spLocks noChangeShapeType="1"/>
                </p:cNvSpPr>
                <p:nvPr/>
              </p:nvSpPr>
              <p:spPr bwMode="auto">
                <a:xfrm>
                  <a:off x="1973" y="2931"/>
                  <a:ext cx="95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</p:grpSp>
        <p:grpSp>
          <p:nvGrpSpPr>
            <p:cNvPr id="9247" name="Group 7"/>
            <p:cNvGrpSpPr>
              <a:grpSpLocks/>
            </p:cNvGrpSpPr>
            <p:nvPr/>
          </p:nvGrpSpPr>
          <p:grpSpPr bwMode="auto">
            <a:xfrm>
              <a:off x="2555875" y="5734050"/>
              <a:ext cx="792163" cy="647700"/>
              <a:chOff x="1973" y="2931"/>
              <a:chExt cx="952" cy="408"/>
            </a:xfrm>
          </p:grpSpPr>
          <p:sp>
            <p:nvSpPr>
              <p:cNvPr id="9253" name="Line 8"/>
              <p:cNvSpPr>
                <a:spLocks noChangeShapeType="1"/>
              </p:cNvSpPr>
              <p:nvPr/>
            </p:nvSpPr>
            <p:spPr bwMode="auto">
              <a:xfrm>
                <a:off x="1973" y="2931"/>
                <a:ext cx="0" cy="40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9254" name="Group 9"/>
              <p:cNvGrpSpPr>
                <a:grpSpLocks/>
              </p:cNvGrpSpPr>
              <p:nvPr/>
            </p:nvGrpSpPr>
            <p:grpSpPr bwMode="auto">
              <a:xfrm>
                <a:off x="1973" y="2931"/>
                <a:ext cx="952" cy="408"/>
                <a:chOff x="1973" y="2931"/>
                <a:chExt cx="952" cy="408"/>
              </a:xfrm>
            </p:grpSpPr>
            <p:sp>
              <p:nvSpPr>
                <p:cNvPr id="9255" name="Line 10"/>
                <p:cNvSpPr>
                  <a:spLocks noChangeShapeType="1"/>
                </p:cNvSpPr>
                <p:nvPr/>
              </p:nvSpPr>
              <p:spPr bwMode="auto">
                <a:xfrm>
                  <a:off x="2925" y="2931"/>
                  <a:ext cx="0" cy="40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56" name="Line 11"/>
                <p:cNvSpPr>
                  <a:spLocks noChangeShapeType="1"/>
                </p:cNvSpPr>
                <p:nvPr/>
              </p:nvSpPr>
              <p:spPr bwMode="auto">
                <a:xfrm>
                  <a:off x="1973" y="2931"/>
                  <a:ext cx="95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</p:grpSp>
        <p:grpSp>
          <p:nvGrpSpPr>
            <p:cNvPr id="9248" name="Group 385"/>
            <p:cNvGrpSpPr>
              <a:grpSpLocks/>
            </p:cNvGrpSpPr>
            <p:nvPr/>
          </p:nvGrpSpPr>
          <p:grpSpPr bwMode="auto">
            <a:xfrm>
              <a:off x="4932363" y="5734050"/>
              <a:ext cx="792162" cy="647700"/>
              <a:chOff x="1973" y="2931"/>
              <a:chExt cx="952" cy="408"/>
            </a:xfrm>
          </p:grpSpPr>
          <p:sp>
            <p:nvSpPr>
              <p:cNvPr id="9249" name="Line 386"/>
              <p:cNvSpPr>
                <a:spLocks noChangeShapeType="1"/>
              </p:cNvSpPr>
              <p:nvPr/>
            </p:nvSpPr>
            <p:spPr bwMode="auto">
              <a:xfrm>
                <a:off x="1973" y="2931"/>
                <a:ext cx="0" cy="40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9250" name="Group 387"/>
              <p:cNvGrpSpPr>
                <a:grpSpLocks/>
              </p:cNvGrpSpPr>
              <p:nvPr/>
            </p:nvGrpSpPr>
            <p:grpSpPr bwMode="auto">
              <a:xfrm>
                <a:off x="1973" y="2931"/>
                <a:ext cx="952" cy="408"/>
                <a:chOff x="1973" y="2931"/>
                <a:chExt cx="952" cy="408"/>
              </a:xfrm>
            </p:grpSpPr>
            <p:sp>
              <p:nvSpPr>
                <p:cNvPr id="9251" name="Line 388"/>
                <p:cNvSpPr>
                  <a:spLocks noChangeShapeType="1"/>
                </p:cNvSpPr>
                <p:nvPr/>
              </p:nvSpPr>
              <p:spPr bwMode="auto">
                <a:xfrm>
                  <a:off x="2925" y="2931"/>
                  <a:ext cx="0" cy="40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52" name="Line 389"/>
                <p:cNvSpPr>
                  <a:spLocks noChangeShapeType="1"/>
                </p:cNvSpPr>
                <p:nvPr/>
              </p:nvSpPr>
              <p:spPr bwMode="auto">
                <a:xfrm>
                  <a:off x="1973" y="2931"/>
                  <a:ext cx="95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</p:grpSp>
      </p:grpSp>
      <p:grpSp>
        <p:nvGrpSpPr>
          <p:cNvPr id="9222" name="Group 16"/>
          <p:cNvGrpSpPr>
            <a:grpSpLocks/>
          </p:cNvGrpSpPr>
          <p:nvPr/>
        </p:nvGrpSpPr>
        <p:grpSpPr bwMode="auto">
          <a:xfrm>
            <a:off x="239832" y="4992807"/>
            <a:ext cx="8915400" cy="1587"/>
            <a:chOff x="2202" y="2294"/>
            <a:chExt cx="11232" cy="1"/>
          </a:xfrm>
        </p:grpSpPr>
        <p:grpSp>
          <p:nvGrpSpPr>
            <p:cNvPr id="9359" name="Group 17"/>
            <p:cNvGrpSpPr>
              <a:grpSpLocks/>
            </p:cNvGrpSpPr>
            <p:nvPr/>
          </p:nvGrpSpPr>
          <p:grpSpPr bwMode="auto">
            <a:xfrm>
              <a:off x="2202" y="2294"/>
              <a:ext cx="5616" cy="1"/>
              <a:chOff x="2490" y="1718"/>
              <a:chExt cx="5616" cy="1"/>
            </a:xfrm>
          </p:grpSpPr>
          <p:grpSp>
            <p:nvGrpSpPr>
              <p:cNvPr id="9400" name="Group 18"/>
              <p:cNvGrpSpPr>
                <a:grpSpLocks/>
              </p:cNvGrpSpPr>
              <p:nvPr/>
            </p:nvGrpSpPr>
            <p:grpSpPr bwMode="auto">
              <a:xfrm>
                <a:off x="2490" y="1718"/>
                <a:ext cx="1872" cy="1"/>
                <a:chOff x="3642" y="1574"/>
                <a:chExt cx="1872" cy="1"/>
              </a:xfrm>
            </p:grpSpPr>
            <p:sp>
              <p:nvSpPr>
                <p:cNvPr id="9427" name="Line 19"/>
                <p:cNvSpPr>
                  <a:spLocks noChangeShapeType="1"/>
                </p:cNvSpPr>
                <p:nvPr/>
              </p:nvSpPr>
              <p:spPr bwMode="auto">
                <a:xfrm>
                  <a:off x="5226" y="1574"/>
                  <a:ext cx="144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grpSp>
              <p:nvGrpSpPr>
                <p:cNvPr id="9428" name="Group 20"/>
                <p:cNvGrpSpPr>
                  <a:grpSpLocks/>
                </p:cNvGrpSpPr>
                <p:nvPr/>
              </p:nvGrpSpPr>
              <p:grpSpPr bwMode="auto">
                <a:xfrm>
                  <a:off x="3642" y="1574"/>
                  <a:ext cx="1872" cy="1"/>
                  <a:chOff x="2922" y="2006"/>
                  <a:chExt cx="1872" cy="1"/>
                </a:xfrm>
              </p:grpSpPr>
              <p:sp>
                <p:nvSpPr>
                  <p:cNvPr id="9429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2922" y="2006"/>
                    <a:ext cx="576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430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4074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431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3642" y="2006"/>
                    <a:ext cx="144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432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3786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433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3930" y="2006"/>
                    <a:ext cx="144" cy="1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434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3498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435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4218" y="2006"/>
                    <a:ext cx="144" cy="1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436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437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4506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438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4650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</p:grpSp>
          </p:grpSp>
          <p:grpSp>
            <p:nvGrpSpPr>
              <p:cNvPr id="9401" name="Group 31"/>
              <p:cNvGrpSpPr>
                <a:grpSpLocks/>
              </p:cNvGrpSpPr>
              <p:nvPr/>
            </p:nvGrpSpPr>
            <p:grpSpPr bwMode="auto">
              <a:xfrm>
                <a:off x="4362" y="1718"/>
                <a:ext cx="1872" cy="1"/>
                <a:chOff x="3642" y="1574"/>
                <a:chExt cx="1872" cy="1"/>
              </a:xfrm>
            </p:grpSpPr>
            <p:sp>
              <p:nvSpPr>
                <p:cNvPr id="9415" name="Line 32"/>
                <p:cNvSpPr>
                  <a:spLocks noChangeShapeType="1"/>
                </p:cNvSpPr>
                <p:nvPr/>
              </p:nvSpPr>
              <p:spPr bwMode="auto">
                <a:xfrm>
                  <a:off x="5226" y="1574"/>
                  <a:ext cx="144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grpSp>
              <p:nvGrpSpPr>
                <p:cNvPr id="9416" name="Group 33"/>
                <p:cNvGrpSpPr>
                  <a:grpSpLocks/>
                </p:cNvGrpSpPr>
                <p:nvPr/>
              </p:nvGrpSpPr>
              <p:grpSpPr bwMode="auto">
                <a:xfrm>
                  <a:off x="3642" y="1574"/>
                  <a:ext cx="1872" cy="1"/>
                  <a:chOff x="2922" y="2006"/>
                  <a:chExt cx="1872" cy="1"/>
                </a:xfrm>
              </p:grpSpPr>
              <p:sp>
                <p:nvSpPr>
                  <p:cNvPr id="9417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2922" y="2006"/>
                    <a:ext cx="576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418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4074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419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3642" y="2006"/>
                    <a:ext cx="144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420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786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421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3930" y="2006"/>
                    <a:ext cx="144" cy="1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422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3498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423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4218" y="2006"/>
                    <a:ext cx="144" cy="1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424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425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4506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426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4650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</p:grpSp>
          </p:grpSp>
          <p:grpSp>
            <p:nvGrpSpPr>
              <p:cNvPr id="9402" name="Group 44"/>
              <p:cNvGrpSpPr>
                <a:grpSpLocks/>
              </p:cNvGrpSpPr>
              <p:nvPr/>
            </p:nvGrpSpPr>
            <p:grpSpPr bwMode="auto">
              <a:xfrm>
                <a:off x="6234" y="1718"/>
                <a:ext cx="1872" cy="1"/>
                <a:chOff x="3642" y="1574"/>
                <a:chExt cx="1872" cy="1"/>
              </a:xfrm>
            </p:grpSpPr>
            <p:sp>
              <p:nvSpPr>
                <p:cNvPr id="9403" name="Line 45"/>
                <p:cNvSpPr>
                  <a:spLocks noChangeShapeType="1"/>
                </p:cNvSpPr>
                <p:nvPr/>
              </p:nvSpPr>
              <p:spPr bwMode="auto">
                <a:xfrm>
                  <a:off x="5226" y="1574"/>
                  <a:ext cx="144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grpSp>
              <p:nvGrpSpPr>
                <p:cNvPr id="9404" name="Group 46"/>
                <p:cNvGrpSpPr>
                  <a:grpSpLocks/>
                </p:cNvGrpSpPr>
                <p:nvPr/>
              </p:nvGrpSpPr>
              <p:grpSpPr bwMode="auto">
                <a:xfrm>
                  <a:off x="3642" y="1574"/>
                  <a:ext cx="1872" cy="1"/>
                  <a:chOff x="2922" y="2006"/>
                  <a:chExt cx="1872" cy="1"/>
                </a:xfrm>
              </p:grpSpPr>
              <p:sp>
                <p:nvSpPr>
                  <p:cNvPr id="9405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2922" y="2006"/>
                    <a:ext cx="576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406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4074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407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3642" y="2006"/>
                    <a:ext cx="144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408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3786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409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3930" y="2006"/>
                    <a:ext cx="144" cy="1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410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3498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411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4218" y="2006"/>
                    <a:ext cx="144" cy="1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412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413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4506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414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4650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</p:grpSp>
          </p:grpSp>
        </p:grpSp>
        <p:grpSp>
          <p:nvGrpSpPr>
            <p:cNvPr id="9360" name="Group 57"/>
            <p:cNvGrpSpPr>
              <a:grpSpLocks/>
            </p:cNvGrpSpPr>
            <p:nvPr/>
          </p:nvGrpSpPr>
          <p:grpSpPr bwMode="auto">
            <a:xfrm>
              <a:off x="7818" y="2294"/>
              <a:ext cx="5616" cy="1"/>
              <a:chOff x="2490" y="1718"/>
              <a:chExt cx="5616" cy="1"/>
            </a:xfrm>
          </p:grpSpPr>
          <p:grpSp>
            <p:nvGrpSpPr>
              <p:cNvPr id="9361" name="Group 58"/>
              <p:cNvGrpSpPr>
                <a:grpSpLocks/>
              </p:cNvGrpSpPr>
              <p:nvPr/>
            </p:nvGrpSpPr>
            <p:grpSpPr bwMode="auto">
              <a:xfrm>
                <a:off x="2490" y="1718"/>
                <a:ext cx="1872" cy="1"/>
                <a:chOff x="3642" y="1574"/>
                <a:chExt cx="1872" cy="1"/>
              </a:xfrm>
            </p:grpSpPr>
            <p:sp>
              <p:nvSpPr>
                <p:cNvPr id="9388" name="Line 59"/>
                <p:cNvSpPr>
                  <a:spLocks noChangeShapeType="1"/>
                </p:cNvSpPr>
                <p:nvPr/>
              </p:nvSpPr>
              <p:spPr bwMode="auto">
                <a:xfrm>
                  <a:off x="5226" y="1574"/>
                  <a:ext cx="144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grpSp>
              <p:nvGrpSpPr>
                <p:cNvPr id="9389" name="Group 60"/>
                <p:cNvGrpSpPr>
                  <a:grpSpLocks/>
                </p:cNvGrpSpPr>
                <p:nvPr/>
              </p:nvGrpSpPr>
              <p:grpSpPr bwMode="auto">
                <a:xfrm>
                  <a:off x="3642" y="1574"/>
                  <a:ext cx="1872" cy="1"/>
                  <a:chOff x="2922" y="2006"/>
                  <a:chExt cx="1872" cy="1"/>
                </a:xfrm>
              </p:grpSpPr>
              <p:sp>
                <p:nvSpPr>
                  <p:cNvPr id="9390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2922" y="2006"/>
                    <a:ext cx="576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391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4074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392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3642" y="2006"/>
                    <a:ext cx="144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393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3786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394" name="Line 65"/>
                  <p:cNvSpPr>
                    <a:spLocks noChangeShapeType="1"/>
                  </p:cNvSpPr>
                  <p:nvPr/>
                </p:nvSpPr>
                <p:spPr bwMode="auto">
                  <a:xfrm>
                    <a:off x="3930" y="2006"/>
                    <a:ext cx="144" cy="1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395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3498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396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4218" y="2006"/>
                    <a:ext cx="144" cy="1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397" name="Line 68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398" name="Line 69"/>
                  <p:cNvSpPr>
                    <a:spLocks noChangeShapeType="1"/>
                  </p:cNvSpPr>
                  <p:nvPr/>
                </p:nvSpPr>
                <p:spPr bwMode="auto">
                  <a:xfrm>
                    <a:off x="4506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399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4650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</p:grpSp>
          </p:grpSp>
          <p:grpSp>
            <p:nvGrpSpPr>
              <p:cNvPr id="9362" name="Group 71"/>
              <p:cNvGrpSpPr>
                <a:grpSpLocks/>
              </p:cNvGrpSpPr>
              <p:nvPr/>
            </p:nvGrpSpPr>
            <p:grpSpPr bwMode="auto">
              <a:xfrm>
                <a:off x="4362" y="1718"/>
                <a:ext cx="1872" cy="1"/>
                <a:chOff x="3642" y="1574"/>
                <a:chExt cx="1872" cy="1"/>
              </a:xfrm>
            </p:grpSpPr>
            <p:sp>
              <p:nvSpPr>
                <p:cNvPr id="9376" name="Line 72"/>
                <p:cNvSpPr>
                  <a:spLocks noChangeShapeType="1"/>
                </p:cNvSpPr>
                <p:nvPr/>
              </p:nvSpPr>
              <p:spPr bwMode="auto">
                <a:xfrm>
                  <a:off x="5226" y="1574"/>
                  <a:ext cx="144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grpSp>
              <p:nvGrpSpPr>
                <p:cNvPr id="9377" name="Group 73"/>
                <p:cNvGrpSpPr>
                  <a:grpSpLocks/>
                </p:cNvGrpSpPr>
                <p:nvPr/>
              </p:nvGrpSpPr>
              <p:grpSpPr bwMode="auto">
                <a:xfrm>
                  <a:off x="3642" y="1574"/>
                  <a:ext cx="1872" cy="1"/>
                  <a:chOff x="2922" y="2006"/>
                  <a:chExt cx="1872" cy="1"/>
                </a:xfrm>
              </p:grpSpPr>
              <p:sp>
                <p:nvSpPr>
                  <p:cNvPr id="9378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2922" y="2006"/>
                    <a:ext cx="576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379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4074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380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3642" y="2006"/>
                    <a:ext cx="144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381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3786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382" name="Line 78"/>
                  <p:cNvSpPr>
                    <a:spLocks noChangeShapeType="1"/>
                  </p:cNvSpPr>
                  <p:nvPr/>
                </p:nvSpPr>
                <p:spPr bwMode="auto">
                  <a:xfrm>
                    <a:off x="3930" y="2006"/>
                    <a:ext cx="144" cy="1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383" name="Line 79"/>
                  <p:cNvSpPr>
                    <a:spLocks noChangeShapeType="1"/>
                  </p:cNvSpPr>
                  <p:nvPr/>
                </p:nvSpPr>
                <p:spPr bwMode="auto">
                  <a:xfrm>
                    <a:off x="3498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384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4218" y="2006"/>
                    <a:ext cx="144" cy="1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385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386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4506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387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4650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</p:grpSp>
          </p:grpSp>
          <p:grpSp>
            <p:nvGrpSpPr>
              <p:cNvPr id="9363" name="Group 84"/>
              <p:cNvGrpSpPr>
                <a:grpSpLocks/>
              </p:cNvGrpSpPr>
              <p:nvPr/>
            </p:nvGrpSpPr>
            <p:grpSpPr bwMode="auto">
              <a:xfrm>
                <a:off x="6234" y="1718"/>
                <a:ext cx="1872" cy="1"/>
                <a:chOff x="3642" y="1574"/>
                <a:chExt cx="1872" cy="1"/>
              </a:xfrm>
            </p:grpSpPr>
            <p:sp>
              <p:nvSpPr>
                <p:cNvPr id="9364" name="Line 85"/>
                <p:cNvSpPr>
                  <a:spLocks noChangeShapeType="1"/>
                </p:cNvSpPr>
                <p:nvPr/>
              </p:nvSpPr>
              <p:spPr bwMode="auto">
                <a:xfrm>
                  <a:off x="5226" y="1574"/>
                  <a:ext cx="144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grpSp>
              <p:nvGrpSpPr>
                <p:cNvPr id="9365" name="Group 86"/>
                <p:cNvGrpSpPr>
                  <a:grpSpLocks/>
                </p:cNvGrpSpPr>
                <p:nvPr/>
              </p:nvGrpSpPr>
              <p:grpSpPr bwMode="auto">
                <a:xfrm>
                  <a:off x="3642" y="1574"/>
                  <a:ext cx="1872" cy="1"/>
                  <a:chOff x="2922" y="2006"/>
                  <a:chExt cx="1872" cy="1"/>
                </a:xfrm>
              </p:grpSpPr>
              <p:sp>
                <p:nvSpPr>
                  <p:cNvPr id="9366" name="Line 87"/>
                  <p:cNvSpPr>
                    <a:spLocks noChangeShapeType="1"/>
                  </p:cNvSpPr>
                  <p:nvPr/>
                </p:nvSpPr>
                <p:spPr bwMode="auto">
                  <a:xfrm>
                    <a:off x="2922" y="2006"/>
                    <a:ext cx="576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367" name="Line 88"/>
                  <p:cNvSpPr>
                    <a:spLocks noChangeShapeType="1"/>
                  </p:cNvSpPr>
                  <p:nvPr/>
                </p:nvSpPr>
                <p:spPr bwMode="auto">
                  <a:xfrm>
                    <a:off x="4074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368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3642" y="2006"/>
                    <a:ext cx="144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369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3786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370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3930" y="2006"/>
                    <a:ext cx="144" cy="1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371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3498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372" name="Line 93"/>
                  <p:cNvSpPr>
                    <a:spLocks noChangeShapeType="1"/>
                  </p:cNvSpPr>
                  <p:nvPr/>
                </p:nvSpPr>
                <p:spPr bwMode="auto">
                  <a:xfrm>
                    <a:off x="4218" y="2006"/>
                    <a:ext cx="144" cy="1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373" name="Line 94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374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4506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9375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4650" y="2006"/>
                    <a:ext cx="14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</p:grpSp>
          </p:grpSp>
        </p:grpSp>
      </p:grpSp>
      <p:sp>
        <p:nvSpPr>
          <p:cNvPr id="9224" name="Text Box 192"/>
          <p:cNvSpPr txBox="1">
            <a:spLocks noChangeArrowheads="1"/>
          </p:cNvSpPr>
          <p:nvPr/>
        </p:nvSpPr>
        <p:spPr bwMode="auto">
          <a:xfrm>
            <a:off x="1335249" y="4222829"/>
            <a:ext cx="20875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dirty="0">
                <a:solidFill>
                  <a:schemeClr val="tx1">
                    <a:lumMod val="95000"/>
                  </a:schemeClr>
                </a:solidFill>
                <a:latin typeface="Arial" charset="0"/>
                <a:cs typeface="+mn-cs"/>
              </a:rPr>
              <a:t>A generátorelem egy eltolás</a:t>
            </a:r>
          </a:p>
        </p:txBody>
      </p:sp>
      <p:sp>
        <p:nvSpPr>
          <p:cNvPr id="9225" name="Text Box 193"/>
          <p:cNvSpPr txBox="1">
            <a:spLocks noChangeArrowheads="1"/>
          </p:cNvSpPr>
          <p:nvPr/>
        </p:nvSpPr>
        <p:spPr bwMode="auto">
          <a:xfrm>
            <a:off x="1332310" y="5302949"/>
            <a:ext cx="20875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dirty="0">
                <a:solidFill>
                  <a:schemeClr val="tx1">
                    <a:lumMod val="95000"/>
                  </a:schemeClr>
                </a:solidFill>
                <a:latin typeface="Arial" charset="0"/>
                <a:cs typeface="+mn-cs"/>
              </a:rPr>
              <a:t>A generátorelem két tükrözés</a:t>
            </a:r>
          </a:p>
        </p:txBody>
      </p:sp>
      <p:grpSp>
        <p:nvGrpSpPr>
          <p:cNvPr id="4" name="Csoportba foglalás 3"/>
          <p:cNvGrpSpPr>
            <a:grpSpLocks/>
          </p:cNvGrpSpPr>
          <p:nvPr/>
        </p:nvGrpSpPr>
        <p:grpSpPr bwMode="auto">
          <a:xfrm>
            <a:off x="4530568" y="5377657"/>
            <a:ext cx="1800225" cy="1008062"/>
            <a:chOff x="2946875" y="5373688"/>
            <a:chExt cx="1800225" cy="1008062"/>
          </a:xfrm>
        </p:grpSpPr>
        <p:sp>
          <p:nvSpPr>
            <p:cNvPr id="9353" name="Text Box 191"/>
            <p:cNvSpPr txBox="1">
              <a:spLocks noChangeArrowheads="1"/>
            </p:cNvSpPr>
            <p:nvPr/>
          </p:nvSpPr>
          <p:spPr bwMode="auto">
            <a:xfrm>
              <a:off x="2946875" y="5373688"/>
              <a:ext cx="180022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dirty="0">
                  <a:solidFill>
                    <a:schemeClr val="tx1">
                      <a:lumMod val="95000"/>
                    </a:schemeClr>
                  </a:solidFill>
                  <a:latin typeface="Arial" charset="0"/>
                  <a:cs typeface="+mn-cs"/>
                </a:rPr>
                <a:t>alaptartomány</a:t>
              </a:r>
            </a:p>
          </p:txBody>
        </p:sp>
        <p:grpSp>
          <p:nvGrpSpPr>
            <p:cNvPr id="9354" name="Group 194"/>
            <p:cNvGrpSpPr>
              <a:grpSpLocks/>
            </p:cNvGrpSpPr>
            <p:nvPr/>
          </p:nvGrpSpPr>
          <p:grpSpPr bwMode="auto">
            <a:xfrm>
              <a:off x="3335338" y="5734050"/>
              <a:ext cx="792162" cy="647700"/>
              <a:chOff x="1973" y="2931"/>
              <a:chExt cx="952" cy="408"/>
            </a:xfrm>
          </p:grpSpPr>
          <p:sp>
            <p:nvSpPr>
              <p:cNvPr id="9355" name="Line 195"/>
              <p:cNvSpPr>
                <a:spLocks noChangeShapeType="1"/>
              </p:cNvSpPr>
              <p:nvPr/>
            </p:nvSpPr>
            <p:spPr bwMode="auto">
              <a:xfrm>
                <a:off x="1973" y="2931"/>
                <a:ext cx="0" cy="40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9356" name="Group 196"/>
              <p:cNvGrpSpPr>
                <a:grpSpLocks/>
              </p:cNvGrpSpPr>
              <p:nvPr/>
            </p:nvGrpSpPr>
            <p:grpSpPr bwMode="auto">
              <a:xfrm>
                <a:off x="1973" y="2931"/>
                <a:ext cx="952" cy="408"/>
                <a:chOff x="1973" y="2931"/>
                <a:chExt cx="952" cy="408"/>
              </a:xfrm>
            </p:grpSpPr>
            <p:sp>
              <p:nvSpPr>
                <p:cNvPr id="9357" name="Line 197"/>
                <p:cNvSpPr>
                  <a:spLocks noChangeShapeType="1"/>
                </p:cNvSpPr>
                <p:nvPr/>
              </p:nvSpPr>
              <p:spPr bwMode="auto">
                <a:xfrm>
                  <a:off x="2925" y="2931"/>
                  <a:ext cx="0" cy="40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58" name="Line 198"/>
                <p:cNvSpPr>
                  <a:spLocks noChangeShapeType="1"/>
                </p:cNvSpPr>
                <p:nvPr/>
              </p:nvSpPr>
              <p:spPr bwMode="auto">
                <a:xfrm>
                  <a:off x="1973" y="2931"/>
                  <a:ext cx="952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</p:grpSp>
      </p:grpSp>
      <p:grpSp>
        <p:nvGrpSpPr>
          <p:cNvPr id="9228" name="Group 292"/>
          <p:cNvGrpSpPr>
            <a:grpSpLocks/>
          </p:cNvGrpSpPr>
          <p:nvPr/>
        </p:nvGrpSpPr>
        <p:grpSpPr bwMode="auto">
          <a:xfrm>
            <a:off x="169863" y="6082865"/>
            <a:ext cx="9601200" cy="1588"/>
            <a:chOff x="2202" y="3302"/>
            <a:chExt cx="12096" cy="1"/>
          </a:xfrm>
        </p:grpSpPr>
        <p:grpSp>
          <p:nvGrpSpPr>
            <p:cNvPr id="9261" name="Group 293"/>
            <p:cNvGrpSpPr>
              <a:grpSpLocks/>
            </p:cNvGrpSpPr>
            <p:nvPr/>
          </p:nvGrpSpPr>
          <p:grpSpPr bwMode="auto">
            <a:xfrm>
              <a:off x="2202" y="3302"/>
              <a:ext cx="10080" cy="1"/>
              <a:chOff x="2346" y="3158"/>
              <a:chExt cx="10080" cy="1"/>
            </a:xfrm>
          </p:grpSpPr>
          <p:grpSp>
            <p:nvGrpSpPr>
              <p:cNvPr id="9308" name="Group 294"/>
              <p:cNvGrpSpPr>
                <a:grpSpLocks/>
              </p:cNvGrpSpPr>
              <p:nvPr/>
            </p:nvGrpSpPr>
            <p:grpSpPr bwMode="auto">
              <a:xfrm>
                <a:off x="2346" y="3158"/>
                <a:ext cx="2016" cy="1"/>
                <a:chOff x="2346" y="3158"/>
                <a:chExt cx="2016" cy="1"/>
              </a:xfrm>
            </p:grpSpPr>
            <p:sp>
              <p:nvSpPr>
                <p:cNvPr id="9345" name="Line 295"/>
                <p:cNvSpPr>
                  <a:spLocks noChangeShapeType="1"/>
                </p:cNvSpPr>
                <p:nvPr/>
              </p:nvSpPr>
              <p:spPr bwMode="auto">
                <a:xfrm>
                  <a:off x="2346" y="3158"/>
                  <a:ext cx="576" cy="0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46" name="Line 296"/>
                <p:cNvSpPr>
                  <a:spLocks noChangeShapeType="1"/>
                </p:cNvSpPr>
                <p:nvPr/>
              </p:nvSpPr>
              <p:spPr bwMode="auto">
                <a:xfrm>
                  <a:off x="2922" y="3158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47" name="Line 297"/>
                <p:cNvSpPr>
                  <a:spLocks noChangeShapeType="1"/>
                </p:cNvSpPr>
                <p:nvPr/>
              </p:nvSpPr>
              <p:spPr bwMode="auto">
                <a:xfrm>
                  <a:off x="3066" y="3158"/>
                  <a:ext cx="144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48" name="Line 298"/>
                <p:cNvSpPr>
                  <a:spLocks noChangeShapeType="1"/>
                </p:cNvSpPr>
                <p:nvPr/>
              </p:nvSpPr>
              <p:spPr bwMode="auto">
                <a:xfrm>
                  <a:off x="3210" y="3158"/>
                  <a:ext cx="1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49" name="Line 299"/>
                <p:cNvSpPr>
                  <a:spLocks noChangeShapeType="1"/>
                </p:cNvSpPr>
                <p:nvPr/>
              </p:nvSpPr>
              <p:spPr bwMode="auto">
                <a:xfrm>
                  <a:off x="3354" y="3158"/>
                  <a:ext cx="144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50" name="Line 300"/>
                <p:cNvSpPr>
                  <a:spLocks noChangeShapeType="1"/>
                </p:cNvSpPr>
                <p:nvPr/>
              </p:nvSpPr>
              <p:spPr bwMode="auto">
                <a:xfrm>
                  <a:off x="3498" y="3158"/>
                  <a:ext cx="1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51" name="Line 301"/>
                <p:cNvSpPr>
                  <a:spLocks noChangeShapeType="1"/>
                </p:cNvSpPr>
                <p:nvPr/>
              </p:nvSpPr>
              <p:spPr bwMode="auto">
                <a:xfrm>
                  <a:off x="3642" y="3158"/>
                  <a:ext cx="576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52" name="Line 302"/>
                <p:cNvSpPr>
                  <a:spLocks noChangeShapeType="1"/>
                </p:cNvSpPr>
                <p:nvPr/>
              </p:nvSpPr>
              <p:spPr bwMode="auto">
                <a:xfrm>
                  <a:off x="4218" y="3158"/>
                  <a:ext cx="1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grpSp>
            <p:nvGrpSpPr>
              <p:cNvPr id="9309" name="Group 303"/>
              <p:cNvGrpSpPr>
                <a:grpSpLocks/>
              </p:cNvGrpSpPr>
              <p:nvPr/>
            </p:nvGrpSpPr>
            <p:grpSpPr bwMode="auto">
              <a:xfrm>
                <a:off x="4362" y="3158"/>
                <a:ext cx="2016" cy="1"/>
                <a:chOff x="2346" y="3158"/>
                <a:chExt cx="2016" cy="1"/>
              </a:xfrm>
            </p:grpSpPr>
            <p:sp>
              <p:nvSpPr>
                <p:cNvPr id="9337" name="Line 304"/>
                <p:cNvSpPr>
                  <a:spLocks noChangeShapeType="1"/>
                </p:cNvSpPr>
                <p:nvPr/>
              </p:nvSpPr>
              <p:spPr bwMode="auto">
                <a:xfrm>
                  <a:off x="2346" y="3158"/>
                  <a:ext cx="576" cy="0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38" name="Line 305"/>
                <p:cNvSpPr>
                  <a:spLocks noChangeShapeType="1"/>
                </p:cNvSpPr>
                <p:nvPr/>
              </p:nvSpPr>
              <p:spPr bwMode="auto">
                <a:xfrm>
                  <a:off x="2922" y="3158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39" name="Line 306"/>
                <p:cNvSpPr>
                  <a:spLocks noChangeShapeType="1"/>
                </p:cNvSpPr>
                <p:nvPr/>
              </p:nvSpPr>
              <p:spPr bwMode="auto">
                <a:xfrm>
                  <a:off x="3066" y="3158"/>
                  <a:ext cx="144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40" name="Line 307"/>
                <p:cNvSpPr>
                  <a:spLocks noChangeShapeType="1"/>
                </p:cNvSpPr>
                <p:nvPr/>
              </p:nvSpPr>
              <p:spPr bwMode="auto">
                <a:xfrm>
                  <a:off x="3210" y="3158"/>
                  <a:ext cx="1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41" name="Line 308"/>
                <p:cNvSpPr>
                  <a:spLocks noChangeShapeType="1"/>
                </p:cNvSpPr>
                <p:nvPr/>
              </p:nvSpPr>
              <p:spPr bwMode="auto">
                <a:xfrm>
                  <a:off x="3354" y="3158"/>
                  <a:ext cx="144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42" name="Line 309"/>
                <p:cNvSpPr>
                  <a:spLocks noChangeShapeType="1"/>
                </p:cNvSpPr>
                <p:nvPr/>
              </p:nvSpPr>
              <p:spPr bwMode="auto">
                <a:xfrm>
                  <a:off x="3498" y="3158"/>
                  <a:ext cx="1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43" name="Line 310"/>
                <p:cNvSpPr>
                  <a:spLocks noChangeShapeType="1"/>
                </p:cNvSpPr>
                <p:nvPr/>
              </p:nvSpPr>
              <p:spPr bwMode="auto">
                <a:xfrm>
                  <a:off x="3642" y="3158"/>
                  <a:ext cx="576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44" name="Line 311"/>
                <p:cNvSpPr>
                  <a:spLocks noChangeShapeType="1"/>
                </p:cNvSpPr>
                <p:nvPr/>
              </p:nvSpPr>
              <p:spPr bwMode="auto">
                <a:xfrm>
                  <a:off x="4218" y="3158"/>
                  <a:ext cx="1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grpSp>
            <p:nvGrpSpPr>
              <p:cNvPr id="9310" name="Group 312"/>
              <p:cNvGrpSpPr>
                <a:grpSpLocks/>
              </p:cNvGrpSpPr>
              <p:nvPr/>
            </p:nvGrpSpPr>
            <p:grpSpPr bwMode="auto">
              <a:xfrm>
                <a:off x="6378" y="3158"/>
                <a:ext cx="2016" cy="1"/>
                <a:chOff x="2346" y="3158"/>
                <a:chExt cx="2016" cy="1"/>
              </a:xfrm>
            </p:grpSpPr>
            <p:sp>
              <p:nvSpPr>
                <p:cNvPr id="9329" name="Line 313"/>
                <p:cNvSpPr>
                  <a:spLocks noChangeShapeType="1"/>
                </p:cNvSpPr>
                <p:nvPr/>
              </p:nvSpPr>
              <p:spPr bwMode="auto">
                <a:xfrm>
                  <a:off x="2346" y="3158"/>
                  <a:ext cx="576" cy="0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30" name="Line 314"/>
                <p:cNvSpPr>
                  <a:spLocks noChangeShapeType="1"/>
                </p:cNvSpPr>
                <p:nvPr/>
              </p:nvSpPr>
              <p:spPr bwMode="auto">
                <a:xfrm>
                  <a:off x="2922" y="3158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31" name="Line 315"/>
                <p:cNvSpPr>
                  <a:spLocks noChangeShapeType="1"/>
                </p:cNvSpPr>
                <p:nvPr/>
              </p:nvSpPr>
              <p:spPr bwMode="auto">
                <a:xfrm>
                  <a:off x="3066" y="3158"/>
                  <a:ext cx="144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32" name="Line 316"/>
                <p:cNvSpPr>
                  <a:spLocks noChangeShapeType="1"/>
                </p:cNvSpPr>
                <p:nvPr/>
              </p:nvSpPr>
              <p:spPr bwMode="auto">
                <a:xfrm>
                  <a:off x="3210" y="3158"/>
                  <a:ext cx="1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33" name="Line 317"/>
                <p:cNvSpPr>
                  <a:spLocks noChangeShapeType="1"/>
                </p:cNvSpPr>
                <p:nvPr/>
              </p:nvSpPr>
              <p:spPr bwMode="auto">
                <a:xfrm>
                  <a:off x="3354" y="3158"/>
                  <a:ext cx="144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34" name="Line 318"/>
                <p:cNvSpPr>
                  <a:spLocks noChangeShapeType="1"/>
                </p:cNvSpPr>
                <p:nvPr/>
              </p:nvSpPr>
              <p:spPr bwMode="auto">
                <a:xfrm>
                  <a:off x="3498" y="3158"/>
                  <a:ext cx="1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35" name="Line 319"/>
                <p:cNvSpPr>
                  <a:spLocks noChangeShapeType="1"/>
                </p:cNvSpPr>
                <p:nvPr/>
              </p:nvSpPr>
              <p:spPr bwMode="auto">
                <a:xfrm>
                  <a:off x="3642" y="3158"/>
                  <a:ext cx="576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36" name="Line 320"/>
                <p:cNvSpPr>
                  <a:spLocks noChangeShapeType="1"/>
                </p:cNvSpPr>
                <p:nvPr/>
              </p:nvSpPr>
              <p:spPr bwMode="auto">
                <a:xfrm>
                  <a:off x="4218" y="3158"/>
                  <a:ext cx="1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grpSp>
            <p:nvGrpSpPr>
              <p:cNvPr id="9311" name="Group 321"/>
              <p:cNvGrpSpPr>
                <a:grpSpLocks/>
              </p:cNvGrpSpPr>
              <p:nvPr/>
            </p:nvGrpSpPr>
            <p:grpSpPr bwMode="auto">
              <a:xfrm>
                <a:off x="8394" y="3158"/>
                <a:ext cx="2016" cy="1"/>
                <a:chOff x="2346" y="3158"/>
                <a:chExt cx="2016" cy="1"/>
              </a:xfrm>
            </p:grpSpPr>
            <p:sp>
              <p:nvSpPr>
                <p:cNvPr id="9321" name="Line 322"/>
                <p:cNvSpPr>
                  <a:spLocks noChangeShapeType="1"/>
                </p:cNvSpPr>
                <p:nvPr/>
              </p:nvSpPr>
              <p:spPr bwMode="auto">
                <a:xfrm>
                  <a:off x="2346" y="3158"/>
                  <a:ext cx="576" cy="0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22" name="Line 323"/>
                <p:cNvSpPr>
                  <a:spLocks noChangeShapeType="1"/>
                </p:cNvSpPr>
                <p:nvPr/>
              </p:nvSpPr>
              <p:spPr bwMode="auto">
                <a:xfrm>
                  <a:off x="2922" y="3158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23" name="Line 324"/>
                <p:cNvSpPr>
                  <a:spLocks noChangeShapeType="1"/>
                </p:cNvSpPr>
                <p:nvPr/>
              </p:nvSpPr>
              <p:spPr bwMode="auto">
                <a:xfrm>
                  <a:off x="3066" y="3158"/>
                  <a:ext cx="144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24" name="Line 325"/>
                <p:cNvSpPr>
                  <a:spLocks noChangeShapeType="1"/>
                </p:cNvSpPr>
                <p:nvPr/>
              </p:nvSpPr>
              <p:spPr bwMode="auto">
                <a:xfrm>
                  <a:off x="3210" y="3158"/>
                  <a:ext cx="1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25" name="Line 326"/>
                <p:cNvSpPr>
                  <a:spLocks noChangeShapeType="1"/>
                </p:cNvSpPr>
                <p:nvPr/>
              </p:nvSpPr>
              <p:spPr bwMode="auto">
                <a:xfrm>
                  <a:off x="3354" y="3158"/>
                  <a:ext cx="144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26" name="Line 327"/>
                <p:cNvSpPr>
                  <a:spLocks noChangeShapeType="1"/>
                </p:cNvSpPr>
                <p:nvPr/>
              </p:nvSpPr>
              <p:spPr bwMode="auto">
                <a:xfrm>
                  <a:off x="3498" y="3158"/>
                  <a:ext cx="1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27" name="Line 328"/>
                <p:cNvSpPr>
                  <a:spLocks noChangeShapeType="1"/>
                </p:cNvSpPr>
                <p:nvPr/>
              </p:nvSpPr>
              <p:spPr bwMode="auto">
                <a:xfrm>
                  <a:off x="3642" y="3158"/>
                  <a:ext cx="576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28" name="Line 329"/>
                <p:cNvSpPr>
                  <a:spLocks noChangeShapeType="1"/>
                </p:cNvSpPr>
                <p:nvPr/>
              </p:nvSpPr>
              <p:spPr bwMode="auto">
                <a:xfrm>
                  <a:off x="4218" y="3158"/>
                  <a:ext cx="1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grpSp>
            <p:nvGrpSpPr>
              <p:cNvPr id="9312" name="Group 330"/>
              <p:cNvGrpSpPr>
                <a:grpSpLocks/>
              </p:cNvGrpSpPr>
              <p:nvPr/>
            </p:nvGrpSpPr>
            <p:grpSpPr bwMode="auto">
              <a:xfrm>
                <a:off x="10410" y="3158"/>
                <a:ext cx="2016" cy="1"/>
                <a:chOff x="2346" y="3158"/>
                <a:chExt cx="2016" cy="1"/>
              </a:xfrm>
            </p:grpSpPr>
            <p:sp>
              <p:nvSpPr>
                <p:cNvPr id="9313" name="Line 331"/>
                <p:cNvSpPr>
                  <a:spLocks noChangeShapeType="1"/>
                </p:cNvSpPr>
                <p:nvPr/>
              </p:nvSpPr>
              <p:spPr bwMode="auto">
                <a:xfrm>
                  <a:off x="2346" y="3158"/>
                  <a:ext cx="576" cy="0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14" name="Line 332"/>
                <p:cNvSpPr>
                  <a:spLocks noChangeShapeType="1"/>
                </p:cNvSpPr>
                <p:nvPr/>
              </p:nvSpPr>
              <p:spPr bwMode="auto">
                <a:xfrm>
                  <a:off x="2922" y="3158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15" name="Line 333"/>
                <p:cNvSpPr>
                  <a:spLocks noChangeShapeType="1"/>
                </p:cNvSpPr>
                <p:nvPr/>
              </p:nvSpPr>
              <p:spPr bwMode="auto">
                <a:xfrm>
                  <a:off x="3066" y="3158"/>
                  <a:ext cx="144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16" name="Line 334"/>
                <p:cNvSpPr>
                  <a:spLocks noChangeShapeType="1"/>
                </p:cNvSpPr>
                <p:nvPr/>
              </p:nvSpPr>
              <p:spPr bwMode="auto">
                <a:xfrm>
                  <a:off x="3210" y="3158"/>
                  <a:ext cx="1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17" name="Line 335"/>
                <p:cNvSpPr>
                  <a:spLocks noChangeShapeType="1"/>
                </p:cNvSpPr>
                <p:nvPr/>
              </p:nvSpPr>
              <p:spPr bwMode="auto">
                <a:xfrm>
                  <a:off x="3354" y="3158"/>
                  <a:ext cx="144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18" name="Line 336"/>
                <p:cNvSpPr>
                  <a:spLocks noChangeShapeType="1"/>
                </p:cNvSpPr>
                <p:nvPr/>
              </p:nvSpPr>
              <p:spPr bwMode="auto">
                <a:xfrm>
                  <a:off x="3498" y="3158"/>
                  <a:ext cx="1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19" name="Line 337"/>
                <p:cNvSpPr>
                  <a:spLocks noChangeShapeType="1"/>
                </p:cNvSpPr>
                <p:nvPr/>
              </p:nvSpPr>
              <p:spPr bwMode="auto">
                <a:xfrm>
                  <a:off x="3642" y="3158"/>
                  <a:ext cx="576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20" name="Line 338"/>
                <p:cNvSpPr>
                  <a:spLocks noChangeShapeType="1"/>
                </p:cNvSpPr>
                <p:nvPr/>
              </p:nvSpPr>
              <p:spPr bwMode="auto">
                <a:xfrm>
                  <a:off x="4218" y="3158"/>
                  <a:ext cx="1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</p:grpSp>
        <p:grpSp>
          <p:nvGrpSpPr>
            <p:cNvPr id="9262" name="Group 339"/>
            <p:cNvGrpSpPr>
              <a:grpSpLocks/>
            </p:cNvGrpSpPr>
            <p:nvPr/>
          </p:nvGrpSpPr>
          <p:grpSpPr bwMode="auto">
            <a:xfrm>
              <a:off x="4218" y="3302"/>
              <a:ext cx="10080" cy="1"/>
              <a:chOff x="2346" y="3158"/>
              <a:chExt cx="10080" cy="1"/>
            </a:xfrm>
          </p:grpSpPr>
          <p:grpSp>
            <p:nvGrpSpPr>
              <p:cNvPr id="9263" name="Group 340"/>
              <p:cNvGrpSpPr>
                <a:grpSpLocks/>
              </p:cNvGrpSpPr>
              <p:nvPr/>
            </p:nvGrpSpPr>
            <p:grpSpPr bwMode="auto">
              <a:xfrm>
                <a:off x="2346" y="3158"/>
                <a:ext cx="2016" cy="1"/>
                <a:chOff x="2346" y="3158"/>
                <a:chExt cx="2016" cy="1"/>
              </a:xfrm>
            </p:grpSpPr>
            <p:sp>
              <p:nvSpPr>
                <p:cNvPr id="9300" name="Line 341"/>
                <p:cNvSpPr>
                  <a:spLocks noChangeShapeType="1"/>
                </p:cNvSpPr>
                <p:nvPr/>
              </p:nvSpPr>
              <p:spPr bwMode="auto">
                <a:xfrm>
                  <a:off x="2346" y="3158"/>
                  <a:ext cx="576" cy="0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01" name="Line 342"/>
                <p:cNvSpPr>
                  <a:spLocks noChangeShapeType="1"/>
                </p:cNvSpPr>
                <p:nvPr/>
              </p:nvSpPr>
              <p:spPr bwMode="auto">
                <a:xfrm>
                  <a:off x="2922" y="3158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02" name="Line 343"/>
                <p:cNvSpPr>
                  <a:spLocks noChangeShapeType="1"/>
                </p:cNvSpPr>
                <p:nvPr/>
              </p:nvSpPr>
              <p:spPr bwMode="auto">
                <a:xfrm>
                  <a:off x="3066" y="3158"/>
                  <a:ext cx="144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03" name="Line 344"/>
                <p:cNvSpPr>
                  <a:spLocks noChangeShapeType="1"/>
                </p:cNvSpPr>
                <p:nvPr/>
              </p:nvSpPr>
              <p:spPr bwMode="auto">
                <a:xfrm>
                  <a:off x="3210" y="3158"/>
                  <a:ext cx="1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04" name="Line 345"/>
                <p:cNvSpPr>
                  <a:spLocks noChangeShapeType="1"/>
                </p:cNvSpPr>
                <p:nvPr/>
              </p:nvSpPr>
              <p:spPr bwMode="auto">
                <a:xfrm>
                  <a:off x="3354" y="3158"/>
                  <a:ext cx="144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05" name="Line 346"/>
                <p:cNvSpPr>
                  <a:spLocks noChangeShapeType="1"/>
                </p:cNvSpPr>
                <p:nvPr/>
              </p:nvSpPr>
              <p:spPr bwMode="auto">
                <a:xfrm>
                  <a:off x="3498" y="3158"/>
                  <a:ext cx="1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06" name="Line 347"/>
                <p:cNvSpPr>
                  <a:spLocks noChangeShapeType="1"/>
                </p:cNvSpPr>
                <p:nvPr/>
              </p:nvSpPr>
              <p:spPr bwMode="auto">
                <a:xfrm>
                  <a:off x="3642" y="3158"/>
                  <a:ext cx="576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307" name="Line 348"/>
                <p:cNvSpPr>
                  <a:spLocks noChangeShapeType="1"/>
                </p:cNvSpPr>
                <p:nvPr/>
              </p:nvSpPr>
              <p:spPr bwMode="auto">
                <a:xfrm>
                  <a:off x="4218" y="3158"/>
                  <a:ext cx="1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grpSp>
            <p:nvGrpSpPr>
              <p:cNvPr id="9264" name="Group 349"/>
              <p:cNvGrpSpPr>
                <a:grpSpLocks/>
              </p:cNvGrpSpPr>
              <p:nvPr/>
            </p:nvGrpSpPr>
            <p:grpSpPr bwMode="auto">
              <a:xfrm>
                <a:off x="4362" y="3158"/>
                <a:ext cx="2016" cy="1"/>
                <a:chOff x="2346" y="3158"/>
                <a:chExt cx="2016" cy="1"/>
              </a:xfrm>
            </p:grpSpPr>
            <p:sp>
              <p:nvSpPr>
                <p:cNvPr id="9292" name="Line 350"/>
                <p:cNvSpPr>
                  <a:spLocks noChangeShapeType="1"/>
                </p:cNvSpPr>
                <p:nvPr/>
              </p:nvSpPr>
              <p:spPr bwMode="auto">
                <a:xfrm>
                  <a:off x="2346" y="3158"/>
                  <a:ext cx="576" cy="0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93" name="Line 351"/>
                <p:cNvSpPr>
                  <a:spLocks noChangeShapeType="1"/>
                </p:cNvSpPr>
                <p:nvPr/>
              </p:nvSpPr>
              <p:spPr bwMode="auto">
                <a:xfrm>
                  <a:off x="2922" y="3158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94" name="Line 352"/>
                <p:cNvSpPr>
                  <a:spLocks noChangeShapeType="1"/>
                </p:cNvSpPr>
                <p:nvPr/>
              </p:nvSpPr>
              <p:spPr bwMode="auto">
                <a:xfrm>
                  <a:off x="3066" y="3158"/>
                  <a:ext cx="144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95" name="Line 353"/>
                <p:cNvSpPr>
                  <a:spLocks noChangeShapeType="1"/>
                </p:cNvSpPr>
                <p:nvPr/>
              </p:nvSpPr>
              <p:spPr bwMode="auto">
                <a:xfrm>
                  <a:off x="3210" y="3158"/>
                  <a:ext cx="1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96" name="Line 354"/>
                <p:cNvSpPr>
                  <a:spLocks noChangeShapeType="1"/>
                </p:cNvSpPr>
                <p:nvPr/>
              </p:nvSpPr>
              <p:spPr bwMode="auto">
                <a:xfrm>
                  <a:off x="3354" y="3158"/>
                  <a:ext cx="144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97" name="Line 355"/>
                <p:cNvSpPr>
                  <a:spLocks noChangeShapeType="1"/>
                </p:cNvSpPr>
                <p:nvPr/>
              </p:nvSpPr>
              <p:spPr bwMode="auto">
                <a:xfrm>
                  <a:off x="3498" y="3158"/>
                  <a:ext cx="1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98" name="Line 356"/>
                <p:cNvSpPr>
                  <a:spLocks noChangeShapeType="1"/>
                </p:cNvSpPr>
                <p:nvPr/>
              </p:nvSpPr>
              <p:spPr bwMode="auto">
                <a:xfrm>
                  <a:off x="3642" y="3158"/>
                  <a:ext cx="576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99" name="Line 357"/>
                <p:cNvSpPr>
                  <a:spLocks noChangeShapeType="1"/>
                </p:cNvSpPr>
                <p:nvPr/>
              </p:nvSpPr>
              <p:spPr bwMode="auto">
                <a:xfrm>
                  <a:off x="4218" y="3158"/>
                  <a:ext cx="1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grpSp>
            <p:nvGrpSpPr>
              <p:cNvPr id="9265" name="Group 358"/>
              <p:cNvGrpSpPr>
                <a:grpSpLocks/>
              </p:cNvGrpSpPr>
              <p:nvPr/>
            </p:nvGrpSpPr>
            <p:grpSpPr bwMode="auto">
              <a:xfrm>
                <a:off x="6378" y="3158"/>
                <a:ext cx="2016" cy="1"/>
                <a:chOff x="2346" y="3158"/>
                <a:chExt cx="2016" cy="1"/>
              </a:xfrm>
            </p:grpSpPr>
            <p:sp>
              <p:nvSpPr>
                <p:cNvPr id="9284" name="Line 359"/>
                <p:cNvSpPr>
                  <a:spLocks noChangeShapeType="1"/>
                </p:cNvSpPr>
                <p:nvPr/>
              </p:nvSpPr>
              <p:spPr bwMode="auto">
                <a:xfrm>
                  <a:off x="2346" y="3158"/>
                  <a:ext cx="576" cy="0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85" name="Line 360"/>
                <p:cNvSpPr>
                  <a:spLocks noChangeShapeType="1"/>
                </p:cNvSpPr>
                <p:nvPr/>
              </p:nvSpPr>
              <p:spPr bwMode="auto">
                <a:xfrm>
                  <a:off x="2922" y="3158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86" name="Line 361"/>
                <p:cNvSpPr>
                  <a:spLocks noChangeShapeType="1"/>
                </p:cNvSpPr>
                <p:nvPr/>
              </p:nvSpPr>
              <p:spPr bwMode="auto">
                <a:xfrm>
                  <a:off x="3066" y="3158"/>
                  <a:ext cx="144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87" name="Line 362"/>
                <p:cNvSpPr>
                  <a:spLocks noChangeShapeType="1"/>
                </p:cNvSpPr>
                <p:nvPr/>
              </p:nvSpPr>
              <p:spPr bwMode="auto">
                <a:xfrm>
                  <a:off x="3210" y="3158"/>
                  <a:ext cx="1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88" name="Line 363"/>
                <p:cNvSpPr>
                  <a:spLocks noChangeShapeType="1"/>
                </p:cNvSpPr>
                <p:nvPr/>
              </p:nvSpPr>
              <p:spPr bwMode="auto">
                <a:xfrm>
                  <a:off x="3354" y="3158"/>
                  <a:ext cx="144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89" name="Line 364"/>
                <p:cNvSpPr>
                  <a:spLocks noChangeShapeType="1"/>
                </p:cNvSpPr>
                <p:nvPr/>
              </p:nvSpPr>
              <p:spPr bwMode="auto">
                <a:xfrm>
                  <a:off x="3498" y="3158"/>
                  <a:ext cx="1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90" name="Line 365"/>
                <p:cNvSpPr>
                  <a:spLocks noChangeShapeType="1"/>
                </p:cNvSpPr>
                <p:nvPr/>
              </p:nvSpPr>
              <p:spPr bwMode="auto">
                <a:xfrm>
                  <a:off x="3642" y="3158"/>
                  <a:ext cx="576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91" name="Line 366"/>
                <p:cNvSpPr>
                  <a:spLocks noChangeShapeType="1"/>
                </p:cNvSpPr>
                <p:nvPr/>
              </p:nvSpPr>
              <p:spPr bwMode="auto">
                <a:xfrm>
                  <a:off x="4218" y="3158"/>
                  <a:ext cx="1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grpSp>
            <p:nvGrpSpPr>
              <p:cNvPr id="9266" name="Group 367"/>
              <p:cNvGrpSpPr>
                <a:grpSpLocks/>
              </p:cNvGrpSpPr>
              <p:nvPr/>
            </p:nvGrpSpPr>
            <p:grpSpPr bwMode="auto">
              <a:xfrm>
                <a:off x="8394" y="3158"/>
                <a:ext cx="2016" cy="1"/>
                <a:chOff x="2346" y="3158"/>
                <a:chExt cx="2016" cy="1"/>
              </a:xfrm>
            </p:grpSpPr>
            <p:sp>
              <p:nvSpPr>
                <p:cNvPr id="9276" name="Line 368"/>
                <p:cNvSpPr>
                  <a:spLocks noChangeShapeType="1"/>
                </p:cNvSpPr>
                <p:nvPr/>
              </p:nvSpPr>
              <p:spPr bwMode="auto">
                <a:xfrm>
                  <a:off x="2346" y="3158"/>
                  <a:ext cx="576" cy="0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77" name="Line 369"/>
                <p:cNvSpPr>
                  <a:spLocks noChangeShapeType="1"/>
                </p:cNvSpPr>
                <p:nvPr/>
              </p:nvSpPr>
              <p:spPr bwMode="auto">
                <a:xfrm>
                  <a:off x="2922" y="3158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78" name="Line 370"/>
                <p:cNvSpPr>
                  <a:spLocks noChangeShapeType="1"/>
                </p:cNvSpPr>
                <p:nvPr/>
              </p:nvSpPr>
              <p:spPr bwMode="auto">
                <a:xfrm>
                  <a:off x="3066" y="3158"/>
                  <a:ext cx="144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79" name="Line 371"/>
                <p:cNvSpPr>
                  <a:spLocks noChangeShapeType="1"/>
                </p:cNvSpPr>
                <p:nvPr/>
              </p:nvSpPr>
              <p:spPr bwMode="auto">
                <a:xfrm>
                  <a:off x="3210" y="3158"/>
                  <a:ext cx="1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80" name="Line 372"/>
                <p:cNvSpPr>
                  <a:spLocks noChangeShapeType="1"/>
                </p:cNvSpPr>
                <p:nvPr/>
              </p:nvSpPr>
              <p:spPr bwMode="auto">
                <a:xfrm>
                  <a:off x="3354" y="3158"/>
                  <a:ext cx="144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81" name="Line 373"/>
                <p:cNvSpPr>
                  <a:spLocks noChangeShapeType="1"/>
                </p:cNvSpPr>
                <p:nvPr/>
              </p:nvSpPr>
              <p:spPr bwMode="auto">
                <a:xfrm>
                  <a:off x="3498" y="3158"/>
                  <a:ext cx="1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82" name="Line 374"/>
                <p:cNvSpPr>
                  <a:spLocks noChangeShapeType="1"/>
                </p:cNvSpPr>
                <p:nvPr/>
              </p:nvSpPr>
              <p:spPr bwMode="auto">
                <a:xfrm>
                  <a:off x="3642" y="3158"/>
                  <a:ext cx="576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83" name="Line 375"/>
                <p:cNvSpPr>
                  <a:spLocks noChangeShapeType="1"/>
                </p:cNvSpPr>
                <p:nvPr/>
              </p:nvSpPr>
              <p:spPr bwMode="auto">
                <a:xfrm>
                  <a:off x="4218" y="3158"/>
                  <a:ext cx="1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grpSp>
            <p:nvGrpSpPr>
              <p:cNvPr id="9267" name="Group 376"/>
              <p:cNvGrpSpPr>
                <a:grpSpLocks/>
              </p:cNvGrpSpPr>
              <p:nvPr/>
            </p:nvGrpSpPr>
            <p:grpSpPr bwMode="auto">
              <a:xfrm>
                <a:off x="10410" y="3158"/>
                <a:ext cx="2016" cy="1"/>
                <a:chOff x="2346" y="3158"/>
                <a:chExt cx="2016" cy="1"/>
              </a:xfrm>
            </p:grpSpPr>
            <p:sp>
              <p:nvSpPr>
                <p:cNvPr id="9268" name="Line 377"/>
                <p:cNvSpPr>
                  <a:spLocks noChangeShapeType="1"/>
                </p:cNvSpPr>
                <p:nvPr/>
              </p:nvSpPr>
              <p:spPr bwMode="auto">
                <a:xfrm>
                  <a:off x="2346" y="3158"/>
                  <a:ext cx="576" cy="0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69" name="Line 378"/>
                <p:cNvSpPr>
                  <a:spLocks noChangeShapeType="1"/>
                </p:cNvSpPr>
                <p:nvPr/>
              </p:nvSpPr>
              <p:spPr bwMode="auto">
                <a:xfrm>
                  <a:off x="2922" y="3158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70" name="Line 379"/>
                <p:cNvSpPr>
                  <a:spLocks noChangeShapeType="1"/>
                </p:cNvSpPr>
                <p:nvPr/>
              </p:nvSpPr>
              <p:spPr bwMode="auto">
                <a:xfrm>
                  <a:off x="3066" y="3158"/>
                  <a:ext cx="144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71" name="Line 380"/>
                <p:cNvSpPr>
                  <a:spLocks noChangeShapeType="1"/>
                </p:cNvSpPr>
                <p:nvPr/>
              </p:nvSpPr>
              <p:spPr bwMode="auto">
                <a:xfrm>
                  <a:off x="3210" y="3158"/>
                  <a:ext cx="1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72" name="Line 381"/>
                <p:cNvSpPr>
                  <a:spLocks noChangeShapeType="1"/>
                </p:cNvSpPr>
                <p:nvPr/>
              </p:nvSpPr>
              <p:spPr bwMode="auto">
                <a:xfrm>
                  <a:off x="3354" y="3158"/>
                  <a:ext cx="144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73" name="Line 382"/>
                <p:cNvSpPr>
                  <a:spLocks noChangeShapeType="1"/>
                </p:cNvSpPr>
                <p:nvPr/>
              </p:nvSpPr>
              <p:spPr bwMode="auto">
                <a:xfrm>
                  <a:off x="3498" y="3158"/>
                  <a:ext cx="1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74" name="Line 383"/>
                <p:cNvSpPr>
                  <a:spLocks noChangeShapeType="1"/>
                </p:cNvSpPr>
                <p:nvPr/>
              </p:nvSpPr>
              <p:spPr bwMode="auto">
                <a:xfrm>
                  <a:off x="3642" y="3158"/>
                  <a:ext cx="576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75" name="Line 384"/>
                <p:cNvSpPr>
                  <a:spLocks noChangeShapeType="1"/>
                </p:cNvSpPr>
                <p:nvPr/>
              </p:nvSpPr>
              <p:spPr bwMode="auto">
                <a:xfrm>
                  <a:off x="4218" y="3158"/>
                  <a:ext cx="1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</p:grpSp>
      </p:grpSp>
      <p:grpSp>
        <p:nvGrpSpPr>
          <p:cNvPr id="3" name="Csoportba foglalás 2"/>
          <p:cNvGrpSpPr>
            <a:grpSpLocks/>
          </p:cNvGrpSpPr>
          <p:nvPr/>
        </p:nvGrpSpPr>
        <p:grpSpPr bwMode="auto">
          <a:xfrm>
            <a:off x="3132138" y="4652963"/>
            <a:ext cx="4535487" cy="647700"/>
            <a:chOff x="3132138" y="4652963"/>
            <a:chExt cx="4535487" cy="647700"/>
          </a:xfrm>
        </p:grpSpPr>
        <p:grpSp>
          <p:nvGrpSpPr>
            <p:cNvPr id="9236" name="Group 390"/>
            <p:cNvGrpSpPr>
              <a:grpSpLocks/>
            </p:cNvGrpSpPr>
            <p:nvPr/>
          </p:nvGrpSpPr>
          <p:grpSpPr bwMode="auto">
            <a:xfrm>
              <a:off x="6156325" y="4652963"/>
              <a:ext cx="1511300" cy="647700"/>
              <a:chOff x="4604" y="2750"/>
              <a:chExt cx="952" cy="408"/>
            </a:xfrm>
          </p:grpSpPr>
          <p:sp>
            <p:nvSpPr>
              <p:cNvPr id="9242" name="Line 391"/>
              <p:cNvSpPr>
                <a:spLocks noChangeShapeType="1"/>
              </p:cNvSpPr>
              <p:nvPr/>
            </p:nvSpPr>
            <p:spPr bwMode="auto">
              <a:xfrm>
                <a:off x="4604" y="2750"/>
                <a:ext cx="0" cy="40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9243" name="Group 392"/>
              <p:cNvGrpSpPr>
                <a:grpSpLocks/>
              </p:cNvGrpSpPr>
              <p:nvPr/>
            </p:nvGrpSpPr>
            <p:grpSpPr bwMode="auto">
              <a:xfrm>
                <a:off x="4604" y="2750"/>
                <a:ext cx="952" cy="408"/>
                <a:chOff x="1973" y="2931"/>
                <a:chExt cx="952" cy="408"/>
              </a:xfrm>
            </p:grpSpPr>
            <p:sp>
              <p:nvSpPr>
                <p:cNvPr id="9244" name="Line 393"/>
                <p:cNvSpPr>
                  <a:spLocks noChangeShapeType="1"/>
                </p:cNvSpPr>
                <p:nvPr/>
              </p:nvSpPr>
              <p:spPr bwMode="auto">
                <a:xfrm>
                  <a:off x="2925" y="2931"/>
                  <a:ext cx="0" cy="40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45" name="Line 394"/>
                <p:cNvSpPr>
                  <a:spLocks noChangeShapeType="1"/>
                </p:cNvSpPr>
                <p:nvPr/>
              </p:nvSpPr>
              <p:spPr bwMode="auto">
                <a:xfrm>
                  <a:off x="1973" y="2931"/>
                  <a:ext cx="95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</p:grpSp>
        <p:grpSp>
          <p:nvGrpSpPr>
            <p:cNvPr id="9237" name="Group 395"/>
            <p:cNvGrpSpPr>
              <a:grpSpLocks/>
            </p:cNvGrpSpPr>
            <p:nvPr/>
          </p:nvGrpSpPr>
          <p:grpSpPr bwMode="auto">
            <a:xfrm>
              <a:off x="3132138" y="4652963"/>
              <a:ext cx="1511300" cy="647700"/>
              <a:chOff x="1927" y="2432"/>
              <a:chExt cx="952" cy="408"/>
            </a:xfrm>
          </p:grpSpPr>
          <p:sp>
            <p:nvSpPr>
              <p:cNvPr id="9238" name="Line 396"/>
              <p:cNvSpPr>
                <a:spLocks noChangeShapeType="1"/>
              </p:cNvSpPr>
              <p:nvPr/>
            </p:nvSpPr>
            <p:spPr bwMode="auto">
              <a:xfrm>
                <a:off x="1927" y="2432"/>
                <a:ext cx="0" cy="40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9239" name="Group 397"/>
              <p:cNvGrpSpPr>
                <a:grpSpLocks/>
              </p:cNvGrpSpPr>
              <p:nvPr/>
            </p:nvGrpSpPr>
            <p:grpSpPr bwMode="auto">
              <a:xfrm>
                <a:off x="1927" y="2432"/>
                <a:ext cx="952" cy="408"/>
                <a:chOff x="1973" y="2931"/>
                <a:chExt cx="952" cy="408"/>
              </a:xfrm>
            </p:grpSpPr>
            <p:sp>
              <p:nvSpPr>
                <p:cNvPr id="9240" name="Line 398"/>
                <p:cNvSpPr>
                  <a:spLocks noChangeShapeType="1"/>
                </p:cNvSpPr>
                <p:nvPr/>
              </p:nvSpPr>
              <p:spPr bwMode="auto">
                <a:xfrm>
                  <a:off x="2925" y="2931"/>
                  <a:ext cx="0" cy="40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41" name="Line 399"/>
                <p:cNvSpPr>
                  <a:spLocks noChangeShapeType="1"/>
                </p:cNvSpPr>
                <p:nvPr/>
              </p:nvSpPr>
              <p:spPr bwMode="auto">
                <a:xfrm>
                  <a:off x="1973" y="2931"/>
                  <a:ext cx="95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</p:grpSp>
      </p:grpSp>
      <p:grpSp>
        <p:nvGrpSpPr>
          <p:cNvPr id="2" name="Csoportba foglalás 1"/>
          <p:cNvGrpSpPr>
            <a:grpSpLocks/>
          </p:cNvGrpSpPr>
          <p:nvPr/>
        </p:nvGrpSpPr>
        <p:grpSpPr bwMode="auto">
          <a:xfrm>
            <a:off x="4571975" y="4216400"/>
            <a:ext cx="1800225" cy="1084263"/>
            <a:chOff x="4571975" y="4216400"/>
            <a:chExt cx="1800225" cy="1084263"/>
          </a:xfrm>
        </p:grpSpPr>
        <p:sp>
          <p:nvSpPr>
            <p:cNvPr id="9230" name="Text Box 190"/>
            <p:cNvSpPr txBox="1">
              <a:spLocks noChangeArrowheads="1"/>
            </p:cNvSpPr>
            <p:nvPr/>
          </p:nvSpPr>
          <p:spPr bwMode="auto">
            <a:xfrm>
              <a:off x="4571975" y="4216400"/>
              <a:ext cx="180022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dirty="0">
                  <a:solidFill>
                    <a:schemeClr val="tx1">
                      <a:lumMod val="95000"/>
                    </a:schemeClr>
                  </a:solidFill>
                  <a:latin typeface="Arial" charset="0"/>
                  <a:cs typeface="+mn-cs"/>
                </a:rPr>
                <a:t>alaptartomány</a:t>
              </a:r>
            </a:p>
          </p:txBody>
        </p:sp>
        <p:grpSp>
          <p:nvGrpSpPr>
            <p:cNvPr id="9231" name="Group 400"/>
            <p:cNvGrpSpPr>
              <a:grpSpLocks/>
            </p:cNvGrpSpPr>
            <p:nvPr/>
          </p:nvGrpSpPr>
          <p:grpSpPr bwMode="auto">
            <a:xfrm>
              <a:off x="4643438" y="4652963"/>
              <a:ext cx="1511300" cy="647700"/>
              <a:chOff x="3606" y="2341"/>
              <a:chExt cx="952" cy="408"/>
            </a:xfrm>
          </p:grpSpPr>
          <p:sp>
            <p:nvSpPr>
              <p:cNvPr id="9232" name="Line 401"/>
              <p:cNvSpPr>
                <a:spLocks noChangeShapeType="1"/>
              </p:cNvSpPr>
              <p:nvPr/>
            </p:nvSpPr>
            <p:spPr bwMode="auto">
              <a:xfrm>
                <a:off x="3606" y="2341"/>
                <a:ext cx="95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9233" name="Group 402"/>
              <p:cNvGrpSpPr>
                <a:grpSpLocks/>
              </p:cNvGrpSpPr>
              <p:nvPr/>
            </p:nvGrpSpPr>
            <p:grpSpPr bwMode="auto">
              <a:xfrm>
                <a:off x="3606" y="2341"/>
                <a:ext cx="952" cy="408"/>
                <a:chOff x="3606" y="2341"/>
                <a:chExt cx="952" cy="408"/>
              </a:xfrm>
            </p:grpSpPr>
            <p:sp>
              <p:nvSpPr>
                <p:cNvPr id="9234" name="Line 403"/>
                <p:cNvSpPr>
                  <a:spLocks noChangeShapeType="1"/>
                </p:cNvSpPr>
                <p:nvPr/>
              </p:nvSpPr>
              <p:spPr bwMode="auto">
                <a:xfrm>
                  <a:off x="3606" y="2341"/>
                  <a:ext cx="0" cy="40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35" name="Line 404"/>
                <p:cNvSpPr>
                  <a:spLocks noChangeShapeType="1"/>
                </p:cNvSpPr>
                <p:nvPr/>
              </p:nvSpPr>
              <p:spPr bwMode="auto">
                <a:xfrm>
                  <a:off x="4558" y="2341"/>
                  <a:ext cx="0" cy="40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</p:grpSp>
      </p:grpSp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64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64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4" grpId="0" build="p"/>
      <p:bldP spid="64525" grpId="0"/>
      <p:bldP spid="9220" grpId="0"/>
      <p:bldP spid="9221" grpId="0"/>
      <p:bldP spid="9224" grpId="0"/>
      <p:bldP spid="92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title"/>
          </p:nvPr>
        </p:nvSpPr>
        <p:spPr>
          <a:xfrm>
            <a:off x="659210" y="301105"/>
            <a:ext cx="788670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hinoor Devanagari Medium" charset="0"/>
                <a:ea typeface="Kohinoor Devanagari Medium" charset="0"/>
                <a:cs typeface="Kohinoor Devanagari Medium" charset="0"/>
              </a:rPr>
              <a:t>Eltolással generált csoport</a:t>
            </a:r>
          </a:p>
        </p:txBody>
      </p:sp>
      <p:sp>
        <p:nvSpPr>
          <p:cNvPr id="10243" name="Rectangle 224"/>
          <p:cNvSpPr>
            <a:spLocks noChangeArrowheads="1"/>
          </p:cNvSpPr>
          <p:nvPr/>
        </p:nvSpPr>
        <p:spPr bwMode="auto">
          <a:xfrm>
            <a:off x="0" y="2516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hu-HU">
              <a:latin typeface="Arial" charset="0"/>
            </a:endParaRPr>
          </a:p>
        </p:txBody>
      </p:sp>
      <p:sp>
        <p:nvSpPr>
          <p:cNvPr id="10244" name="Rectangle 664"/>
          <p:cNvSpPr>
            <a:spLocks noChangeArrowheads="1"/>
          </p:cNvSpPr>
          <p:nvPr/>
        </p:nvSpPr>
        <p:spPr bwMode="auto">
          <a:xfrm>
            <a:off x="0" y="4341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hu-HU">
              <a:latin typeface="Arial" charset="0"/>
            </a:endParaRPr>
          </a:p>
        </p:txBody>
      </p:sp>
      <p:graphicFrame>
        <p:nvGraphicFramePr>
          <p:cNvPr id="47904" name="Group 8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27197"/>
              </p:ext>
            </p:extLst>
          </p:nvPr>
        </p:nvGraphicFramePr>
        <p:xfrm>
          <a:off x="757112" y="2017381"/>
          <a:ext cx="8207376" cy="866723"/>
        </p:xfrm>
        <a:graphic>
          <a:graphicData uri="http://schemas.openxmlformats.org/drawingml/2006/table">
            <a:tbl>
              <a:tblPr/>
              <a:tblGrid>
                <a:gridCol w="1274535"/>
                <a:gridCol w="1461782"/>
                <a:gridCol w="1368945"/>
                <a:gridCol w="1365798"/>
                <a:gridCol w="1227330"/>
                <a:gridCol w="1508986"/>
              </a:tblGrid>
              <a:tr h="4181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Dak</a:t>
                      </a: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 ti </a:t>
                      </a: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lu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szok</a:t>
                      </a: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nak</a:t>
                      </a: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 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vég te len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ár ja </a:t>
                      </a: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hi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á</a:t>
                      </a: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ba</a:t>
                      </a: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ro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bog na 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5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7981" name="Group 8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067488"/>
              </p:ext>
            </p:extLst>
          </p:nvPr>
        </p:nvGraphicFramePr>
        <p:xfrm>
          <a:off x="757112" y="3184775"/>
          <a:ext cx="8207376" cy="813700"/>
        </p:xfrm>
        <a:graphic>
          <a:graphicData uri="http://schemas.openxmlformats.org/drawingml/2006/table">
            <a:tbl>
              <a:tblPr/>
              <a:tblGrid>
                <a:gridCol w="1274535"/>
                <a:gridCol w="1461781"/>
                <a:gridCol w="1368945"/>
                <a:gridCol w="1247957"/>
                <a:gridCol w="1345171"/>
                <a:gridCol w="1508987"/>
              </a:tblGrid>
              <a:tr h="3899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fut </a:t>
                      </a: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va</a:t>
                      </a: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 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lő re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vég te len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űr be mi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dőn</a:t>
                      </a: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 le </a:t>
                      </a: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ve</a:t>
                      </a: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gőt</a:t>
                      </a: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 se be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7955" name="Group 8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257853"/>
              </p:ext>
            </p:extLst>
          </p:nvPr>
        </p:nvGraphicFramePr>
        <p:xfrm>
          <a:off x="757112" y="4279107"/>
          <a:ext cx="8207376" cy="792480"/>
        </p:xfrm>
        <a:graphic>
          <a:graphicData uri="http://schemas.openxmlformats.org/drawingml/2006/table">
            <a:tbl>
              <a:tblPr/>
              <a:tblGrid>
                <a:gridCol w="1274536"/>
                <a:gridCol w="1090994"/>
                <a:gridCol w="1739731"/>
                <a:gridCol w="1365798"/>
                <a:gridCol w="1227329"/>
                <a:gridCol w="1508988"/>
              </a:tblGrid>
              <a:tr h="3263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kap </a:t>
                      </a: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va</a:t>
                      </a: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 ki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fá rad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szád a tü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dőd ki 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rül ve zi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hál ja 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02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7980" name="Group 8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071375"/>
              </p:ext>
            </p:extLst>
          </p:nvPr>
        </p:nvGraphicFramePr>
        <p:xfrm>
          <a:off x="731218" y="5301208"/>
          <a:ext cx="2760662" cy="792480"/>
        </p:xfrm>
        <a:graphic>
          <a:graphicData uri="http://schemas.openxmlformats.org/drawingml/2006/table">
            <a:tbl>
              <a:tblPr/>
              <a:tblGrid>
                <a:gridCol w="1285875"/>
                <a:gridCol w="1474787"/>
              </a:tblGrid>
              <a:tr h="3796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lőd</a:t>
                      </a: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 be 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lég volt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6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— —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9" name="Rectangle 2"/>
          <p:cNvSpPr txBox="1">
            <a:spLocks noChangeArrowheads="1"/>
          </p:cNvSpPr>
          <p:nvPr/>
        </p:nvSpPr>
        <p:spPr bwMode="auto">
          <a:xfrm>
            <a:off x="-612576" y="39397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pPr algn="l" defTabSz="685800">
              <a:lnSpc>
                <a:spcPct val="90000"/>
              </a:lnSpc>
              <a:defRPr/>
            </a:pPr>
            <a: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  <a:latin typeface="Kohinoor Devanagari Medium" charset="0"/>
                <a:ea typeface="Kohinoor Devanagari Medium" charset="0"/>
                <a:cs typeface="Kohinoor Devanagari Medium" charset="0"/>
              </a:rPr>
              <a:t>Időmértékes verselés</a:t>
            </a:r>
          </a:p>
        </p:txBody>
      </p:sp>
      <p:sp>
        <p:nvSpPr>
          <p:cNvPr id="2" name="Szövegdoboz 1"/>
          <p:cNvSpPr txBox="1">
            <a:spLocks noChangeArrowheads="1"/>
          </p:cNvSpPr>
          <p:nvPr/>
        </p:nvSpPr>
        <p:spPr bwMode="auto">
          <a:xfrm>
            <a:off x="3349064" y="5817791"/>
            <a:ext cx="5616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hu-HU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Ez tényleg elég fárasztó…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9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9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79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9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/>
      <p:bldP spid="99" grpId="0"/>
      <p:bldP spid="99" grpId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535212" y="476672"/>
            <a:ext cx="864096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  <a:latin typeface="Kohinoor Devanagari Medium" charset="0"/>
                <a:ea typeface="Kohinoor Devanagari Medium" charset="0"/>
                <a:cs typeface="Kohinoor Devanagari Medium" charset="0"/>
              </a:rPr>
              <a:t>Tükrözéssel generálható csoport</a:t>
            </a:r>
          </a:p>
        </p:txBody>
      </p:sp>
      <p:graphicFrame>
        <p:nvGraphicFramePr>
          <p:cNvPr id="5" name="Group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751138"/>
              </p:ext>
            </p:extLst>
          </p:nvPr>
        </p:nvGraphicFramePr>
        <p:xfrm>
          <a:off x="827584" y="2174182"/>
          <a:ext cx="8064698" cy="835978"/>
        </p:xfrm>
        <a:graphic>
          <a:graphicData uri="http://schemas.openxmlformats.org/drawingml/2006/table">
            <a:tbl>
              <a:tblPr/>
              <a:tblGrid>
                <a:gridCol w="1908373"/>
                <a:gridCol w="2052638"/>
                <a:gridCol w="2051050"/>
                <a:gridCol w="2052637"/>
              </a:tblGrid>
              <a:tr h="439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Így se le </a:t>
                      </a: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het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mon da ni tán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vég te le nül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mon da to dat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1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 —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 —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 —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 —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Group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648732"/>
              </p:ext>
            </p:extLst>
          </p:nvPr>
        </p:nvGraphicFramePr>
        <p:xfrm>
          <a:off x="817032" y="3220215"/>
          <a:ext cx="8064698" cy="792480"/>
        </p:xfrm>
        <a:graphic>
          <a:graphicData uri="http://schemas.openxmlformats.org/drawingml/2006/table">
            <a:tbl>
              <a:tblPr/>
              <a:tblGrid>
                <a:gridCol w="1908373"/>
                <a:gridCol w="2052638"/>
                <a:gridCol w="2051050"/>
                <a:gridCol w="2052637"/>
              </a:tblGrid>
              <a:tr h="1382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kül</a:t>
                      </a: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 de ni sok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szót sza po rán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sír va ta lán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nagy ba jo dat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8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 —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 —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 —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 —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Group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789543"/>
              </p:ext>
            </p:extLst>
          </p:nvPr>
        </p:nvGraphicFramePr>
        <p:xfrm>
          <a:off x="827584" y="4222750"/>
          <a:ext cx="8064698" cy="792480"/>
        </p:xfrm>
        <a:graphic>
          <a:graphicData uri="http://schemas.openxmlformats.org/drawingml/2006/table">
            <a:tbl>
              <a:tblPr/>
              <a:tblGrid>
                <a:gridCol w="1908373"/>
                <a:gridCol w="2052638"/>
                <a:gridCol w="2051050"/>
                <a:gridCol w="2052637"/>
              </a:tblGrid>
              <a:tr h="3353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mert ki fi </a:t>
                      </a: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gyel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kó ka do zik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vár va re mél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friss le </a:t>
                      </a: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ve</a:t>
                      </a: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gőt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10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 —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 —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 —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 —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Group 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408895"/>
              </p:ext>
            </p:extLst>
          </p:nvPr>
        </p:nvGraphicFramePr>
        <p:xfrm>
          <a:off x="833408" y="5181756"/>
          <a:ext cx="8064896" cy="792480"/>
        </p:xfrm>
        <a:graphic>
          <a:graphicData uri="http://schemas.openxmlformats.org/drawingml/2006/table">
            <a:tbl>
              <a:tblPr/>
              <a:tblGrid>
                <a:gridCol w="2016224"/>
                <a:gridCol w="1944984"/>
                <a:gridCol w="2051050"/>
                <a:gridCol w="2052638"/>
              </a:tblGrid>
              <a:tr h="354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nincs </a:t>
                      </a: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me</a:t>
                      </a: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 se hát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tar </a:t>
                      </a: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ta</a:t>
                      </a: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 ni kell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pár sor u tán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kis pi he nőt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 —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 —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 —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 —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Szövegdoboz 8"/>
          <p:cNvSpPr txBox="1">
            <a:spLocks noChangeArrowheads="1"/>
          </p:cNvSpPr>
          <p:nvPr/>
        </p:nvSpPr>
        <p:spPr bwMode="auto">
          <a:xfrm>
            <a:off x="4932040" y="6093296"/>
            <a:ext cx="403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hu-HU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Ez sem az igazi…</a:t>
            </a:r>
          </a:p>
        </p:txBody>
      </p:sp>
    </p:spTree>
    <p:extLst>
      <p:ext uri="{BB962C8B-B14F-4D97-AF65-F5344CB8AC3E}">
        <p14:creationId xmlns:p14="http://schemas.microsoft.com/office/powerpoint/2010/main" val="345426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/>
          <p:cNvSpPr>
            <a:spLocks noGrp="1" noChangeArrowheads="1"/>
          </p:cNvSpPr>
          <p:nvPr>
            <p:ph type="title"/>
          </p:nvPr>
        </p:nvSpPr>
        <p:spPr>
          <a:xfrm>
            <a:off x="755576" y="487908"/>
            <a:ext cx="788670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hinoor Devanagari Medium" charset="0"/>
                <a:ea typeface="Kohinoor Devanagari Medium" charset="0"/>
                <a:cs typeface="Kohinoor Devanagari Medium" charset="0"/>
              </a:rPr>
              <a:t>Megoldás: a szimmetriatörés</a:t>
            </a:r>
          </a:p>
        </p:txBody>
      </p:sp>
      <p:graphicFrame>
        <p:nvGraphicFramePr>
          <p:cNvPr id="51236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40056"/>
              </p:ext>
            </p:extLst>
          </p:nvPr>
        </p:nvGraphicFramePr>
        <p:xfrm>
          <a:off x="878408" y="2710841"/>
          <a:ext cx="8086080" cy="907000"/>
        </p:xfrm>
        <a:graphic>
          <a:graphicData uri="http://schemas.openxmlformats.org/drawingml/2006/table">
            <a:tbl>
              <a:tblPr/>
              <a:tblGrid>
                <a:gridCol w="1461344"/>
                <a:gridCol w="1152128"/>
                <a:gridCol w="1310828"/>
                <a:gridCol w="1425476"/>
                <a:gridCol w="1419324"/>
                <a:gridCol w="1316980"/>
              </a:tblGrid>
              <a:tr h="510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Bús </a:t>
                      </a: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dü</a:t>
                      </a: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 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dé</a:t>
                      </a: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ke</a:t>
                      </a: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 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den </a:t>
                      </a: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huszt</a:t>
                      </a: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nak</a:t>
                      </a: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 rom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vá</a:t>
                      </a: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ra</a:t>
                      </a: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 meg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ál lék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2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—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—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—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1263" name="Group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664477"/>
              </p:ext>
            </p:extLst>
          </p:nvPr>
        </p:nvGraphicFramePr>
        <p:xfrm>
          <a:off x="899592" y="3842976"/>
          <a:ext cx="8073826" cy="875095"/>
        </p:xfrm>
        <a:graphic>
          <a:graphicData uri="http://schemas.openxmlformats.org/drawingml/2006/table">
            <a:tbl>
              <a:tblPr/>
              <a:tblGrid>
                <a:gridCol w="1499642"/>
                <a:gridCol w="1236662"/>
                <a:gridCol w="1152128"/>
                <a:gridCol w="1440160"/>
                <a:gridCol w="1440160"/>
                <a:gridCol w="1305074"/>
              </a:tblGrid>
              <a:tr h="4788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csend </a:t>
                      </a: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va</a:t>
                      </a: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 la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fel leg 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lól</a:t>
                      </a: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szállt fel az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éj je li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</a:rPr>
                        <a:t>hold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8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</a:t>
                      </a:r>
                      <a:endParaRPr kumimoji="0" lang="hu-H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∪ ∪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— </a:t>
                      </a:r>
                      <a:endParaRPr kumimoji="0" 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264" name="Text Box 64"/>
          <p:cNvSpPr txBox="1">
            <a:spLocks noChangeArrowheads="1"/>
          </p:cNvSpPr>
          <p:nvPr/>
        </p:nvSpPr>
        <p:spPr bwMode="auto">
          <a:xfrm>
            <a:off x="5832475" y="4926294"/>
            <a:ext cx="33115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dirty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</a:rPr>
              <a:t>Kölcsey Ferenc: Huszt </a:t>
            </a:r>
          </a:p>
        </p:txBody>
      </p:sp>
      <p:sp>
        <p:nvSpPr>
          <p:cNvPr id="51265" name="Text Box 65"/>
          <p:cNvSpPr txBox="1">
            <a:spLocks noChangeArrowheads="1"/>
          </p:cNvSpPr>
          <p:nvPr/>
        </p:nvSpPr>
        <p:spPr bwMode="auto">
          <a:xfrm>
            <a:off x="842888" y="5412580"/>
            <a:ext cx="37433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Így már szép!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1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1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5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51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51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5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1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51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5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/>
      <p:bldP spid="51264" grpId="0"/>
      <p:bldP spid="512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/>
          </p:cNvSpPr>
          <p:nvPr/>
        </p:nvSpPr>
        <p:spPr bwMode="auto">
          <a:xfrm>
            <a:off x="1004687" y="4171951"/>
            <a:ext cx="7723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hu-HU" sz="4400">
              <a:latin typeface="Calibri" pitchFamily="34" charset="0"/>
            </a:endParaRPr>
          </a:p>
        </p:txBody>
      </p:sp>
      <p:sp>
        <p:nvSpPr>
          <p:cNvPr id="43011" name="Rectangle 7"/>
          <p:cNvSpPr>
            <a:spLocks/>
          </p:cNvSpPr>
          <p:nvPr/>
        </p:nvSpPr>
        <p:spPr bwMode="auto">
          <a:xfrm>
            <a:off x="912127" y="4131656"/>
            <a:ext cx="616426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hu-HU" sz="2400" dirty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</a:rPr>
              <a:t>Csak eltolást tartalmazó szimmetriacsoport</a:t>
            </a:r>
            <a:br>
              <a:rPr lang="hu-HU" sz="2400" dirty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</a:rPr>
            </a:br>
            <a:r>
              <a:rPr lang="hu-HU" sz="2400" dirty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</a:rPr>
              <a:t>Maurice Ravel: Bolero (</a:t>
            </a:r>
            <a:r>
              <a:rPr lang="hu-HU" sz="2400" dirty="0" err="1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</a:rPr>
              <a:t>ostinato</a:t>
            </a:r>
            <a:r>
              <a:rPr lang="hu-HU" sz="2400" dirty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</a:rPr>
              <a:t>)</a:t>
            </a:r>
          </a:p>
        </p:txBody>
      </p:sp>
      <p:pic>
        <p:nvPicPr>
          <p:cNvPr id="43012" name="Picture 9" descr="bolero_vágn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9332"/>
            <a:ext cx="9180512" cy="139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19" name="Group 19"/>
          <p:cNvGrpSpPr>
            <a:grpSpLocks/>
          </p:cNvGrpSpPr>
          <p:nvPr/>
        </p:nvGrpSpPr>
        <p:grpSpPr bwMode="auto">
          <a:xfrm>
            <a:off x="963400" y="5796359"/>
            <a:ext cx="4016176" cy="523875"/>
            <a:chOff x="748" y="3236"/>
            <a:chExt cx="1134" cy="330"/>
          </a:xfrm>
        </p:grpSpPr>
        <p:sp>
          <p:nvSpPr>
            <p:cNvPr id="12307" name="Line 16"/>
            <p:cNvSpPr>
              <a:spLocks noChangeShapeType="1"/>
            </p:cNvSpPr>
            <p:nvPr/>
          </p:nvSpPr>
          <p:spPr bwMode="auto">
            <a:xfrm>
              <a:off x="1882" y="3249"/>
              <a:ext cx="0" cy="31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2308" name="Line 17"/>
            <p:cNvSpPr>
              <a:spLocks noChangeShapeType="1"/>
            </p:cNvSpPr>
            <p:nvPr/>
          </p:nvSpPr>
          <p:spPr bwMode="auto">
            <a:xfrm>
              <a:off x="748" y="3236"/>
              <a:ext cx="0" cy="31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2309" name="Line 18"/>
            <p:cNvSpPr>
              <a:spLocks noChangeShapeType="1"/>
            </p:cNvSpPr>
            <p:nvPr/>
          </p:nvSpPr>
          <p:spPr bwMode="auto">
            <a:xfrm>
              <a:off x="748" y="3553"/>
              <a:ext cx="1134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3018" name="Szövegdoboz 6"/>
          <p:cNvSpPr txBox="1">
            <a:spLocks noChangeArrowheads="1"/>
          </p:cNvSpPr>
          <p:nvPr/>
        </p:nvSpPr>
        <p:spPr bwMode="auto">
          <a:xfrm>
            <a:off x="895256" y="1402702"/>
            <a:ext cx="65570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hu-HU" sz="2400" dirty="0">
                <a:solidFill>
                  <a:schemeClr val="tx1">
                    <a:lumMod val="95000"/>
                  </a:schemeClr>
                </a:solidFill>
                <a:latin typeface="Arial" charset="0"/>
              </a:rPr>
              <a:t>Tükrözést is tartalmazó szimmetriacsoport</a:t>
            </a:r>
          </a:p>
          <a:p>
            <a:pPr eaLnBrk="1" hangingPunct="1"/>
            <a:r>
              <a:rPr lang="hu-HU" sz="2400" dirty="0">
                <a:solidFill>
                  <a:schemeClr val="tx1">
                    <a:lumMod val="95000"/>
                  </a:schemeClr>
                </a:solidFill>
                <a:latin typeface="Arial" charset="0"/>
              </a:rPr>
              <a:t>Maurice Ravel: Daphnis és </a:t>
            </a:r>
            <a:r>
              <a:rPr lang="hu-HU" sz="2400" dirty="0" err="1">
                <a:solidFill>
                  <a:schemeClr val="tx1">
                    <a:lumMod val="95000"/>
                  </a:schemeClr>
                </a:solidFill>
                <a:latin typeface="Arial" charset="0"/>
              </a:rPr>
              <a:t>Chloé</a:t>
            </a:r>
            <a:r>
              <a:rPr lang="hu-HU" sz="2400" dirty="0">
                <a:solidFill>
                  <a:schemeClr val="tx1">
                    <a:lumMod val="95000"/>
                  </a:schemeClr>
                </a:solidFill>
                <a:latin typeface="Arial" charset="0"/>
              </a:rPr>
              <a:t> 2. szvit</a:t>
            </a:r>
          </a:p>
        </p:txBody>
      </p:sp>
      <p:sp>
        <p:nvSpPr>
          <p:cNvPr id="43019" name="Cím 1"/>
          <p:cNvSpPr>
            <a:spLocks noGrp="1"/>
          </p:cNvSpPr>
          <p:nvPr>
            <p:ph type="title" idx="4294967295"/>
          </p:nvPr>
        </p:nvSpPr>
        <p:spPr>
          <a:xfrm>
            <a:off x="914400" y="248543"/>
            <a:ext cx="8229600" cy="1143000"/>
          </a:xfrm>
        </p:spPr>
        <p:txBody>
          <a:bodyPr anchorCtr="0">
            <a:normAutofit/>
          </a:bodyPr>
          <a:lstStyle/>
          <a:p>
            <a:pPr eaLnBrk="1" hangingPunct="1">
              <a:defRPr/>
            </a:pPr>
            <a: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hinoor Devanagari Medium" charset="0"/>
                <a:ea typeface="Kohinoor Devanagari Medium" charset="0"/>
                <a:cs typeface="Kohinoor Devanagari Medium" charset="0"/>
              </a:rPr>
              <a:t>Zenei példák</a:t>
            </a:r>
          </a:p>
        </p:txBody>
      </p:sp>
      <p:pic>
        <p:nvPicPr>
          <p:cNvPr id="4302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6" b="64285"/>
          <a:stretch>
            <a:fillRect/>
          </a:stretch>
        </p:blipFill>
        <p:spPr bwMode="auto">
          <a:xfrm>
            <a:off x="0" y="2224730"/>
            <a:ext cx="9144000" cy="142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67"/>
          <p:cNvGrpSpPr>
            <a:grpSpLocks/>
          </p:cNvGrpSpPr>
          <p:nvPr/>
        </p:nvGrpSpPr>
        <p:grpSpPr bwMode="auto">
          <a:xfrm>
            <a:off x="2412659" y="2357777"/>
            <a:ext cx="860965" cy="573087"/>
            <a:chOff x="2691" y="527"/>
            <a:chExt cx="175" cy="498"/>
          </a:xfrm>
        </p:grpSpPr>
        <p:sp>
          <p:nvSpPr>
            <p:cNvPr id="12303" name="Line 63"/>
            <p:cNvSpPr>
              <a:spLocks noChangeShapeType="1"/>
            </p:cNvSpPr>
            <p:nvPr/>
          </p:nvSpPr>
          <p:spPr bwMode="auto">
            <a:xfrm>
              <a:off x="2866" y="527"/>
              <a:ext cx="0" cy="498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grpSp>
          <p:nvGrpSpPr>
            <p:cNvPr id="12304" name="Group 64"/>
            <p:cNvGrpSpPr>
              <a:grpSpLocks/>
            </p:cNvGrpSpPr>
            <p:nvPr/>
          </p:nvGrpSpPr>
          <p:grpSpPr bwMode="auto">
            <a:xfrm>
              <a:off x="2691" y="527"/>
              <a:ext cx="175" cy="498"/>
              <a:chOff x="2993" y="709"/>
              <a:chExt cx="175" cy="498"/>
            </a:xfrm>
          </p:grpSpPr>
          <p:sp>
            <p:nvSpPr>
              <p:cNvPr id="12305" name="Line 65"/>
              <p:cNvSpPr>
                <a:spLocks noChangeShapeType="1"/>
              </p:cNvSpPr>
              <p:nvPr/>
            </p:nvSpPr>
            <p:spPr bwMode="auto">
              <a:xfrm>
                <a:off x="2993" y="709"/>
                <a:ext cx="0" cy="498"/>
              </a:xfrm>
              <a:prstGeom prst="line">
                <a:avLst/>
              </a:prstGeom>
              <a:noFill/>
              <a:ln w="412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2306" name="Line 66"/>
              <p:cNvSpPr>
                <a:spLocks noChangeShapeType="1"/>
              </p:cNvSpPr>
              <p:nvPr/>
            </p:nvSpPr>
            <p:spPr bwMode="auto">
              <a:xfrm>
                <a:off x="2993" y="709"/>
                <a:ext cx="175" cy="0"/>
              </a:xfrm>
              <a:prstGeom prst="line">
                <a:avLst/>
              </a:prstGeom>
              <a:noFill/>
              <a:ln w="412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</p:grpSp>
      <p:sp>
        <p:nvSpPr>
          <p:cNvPr id="43026" name="Szövegdoboz 7"/>
          <p:cNvSpPr txBox="1">
            <a:spLocks noChangeArrowheads="1"/>
          </p:cNvSpPr>
          <p:nvPr/>
        </p:nvSpPr>
        <p:spPr bwMode="auto">
          <a:xfrm>
            <a:off x="895256" y="3636998"/>
            <a:ext cx="79422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hu-HU" sz="1600" dirty="0">
                <a:latin typeface="Arial" charset="0"/>
                <a:ea typeface="Arial" charset="0"/>
              </a:rPr>
              <a:t>(Eltolási szimmetria persze csak részben valósulhat meg, néhány ismétlés erejéig.)</a:t>
            </a:r>
          </a:p>
        </p:txBody>
      </p:sp>
      <p:pic>
        <p:nvPicPr>
          <p:cNvPr id="24" name="Ravel_daphnis_196_zipf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2223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avel_daphnis_196_zipf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bolero_kottához igazítva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24128" y="30591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1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8147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51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51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7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011" grpId="0"/>
      <p:bldP spid="43018" grpId="0"/>
      <p:bldP spid="43019" grpId="0"/>
      <p:bldP spid="430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 idx="4294967295"/>
          </p:nvPr>
        </p:nvSpPr>
        <p:spPr>
          <a:xfrm>
            <a:off x="776660" y="1237535"/>
            <a:ext cx="8388424" cy="1066517"/>
          </a:xfrm>
        </p:spPr>
        <p:txBody>
          <a:bodyPr anchorCtr="0">
            <a:noAutofit/>
          </a:bodyPr>
          <a:lstStyle/>
          <a:p>
            <a:pPr eaLnBrk="1" hangingPunct="1">
              <a:defRPr/>
            </a:pPr>
            <a:r>
              <a:rPr lang="hu-HU" sz="2400" dirty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A sorminták világában </a:t>
            </a:r>
            <a:r>
              <a:rPr lang="hu-HU" sz="2400" dirty="0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7 </a:t>
            </a:r>
            <a:r>
              <a:rPr lang="hu-HU" sz="2400" dirty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szimmetria csoport </a:t>
            </a:r>
            <a:r>
              <a:rPr lang="hu-HU" sz="2400" dirty="0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hu-HU" sz="2400" dirty="0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hu-HU" sz="2400" dirty="0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különböztethető </a:t>
            </a:r>
            <a:r>
              <a:rPr lang="hu-HU" sz="2400" dirty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meg. </a:t>
            </a:r>
            <a:endParaRPr lang="hu-HU" sz="2400" dirty="0" smtClean="0">
              <a:solidFill>
                <a:schemeClr val="tx1">
                  <a:lumMod val="9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Cím 1"/>
          <p:cNvSpPr>
            <a:spLocks noGrp="1"/>
          </p:cNvSpPr>
          <p:nvPr>
            <p:ph type="title" idx="4294967295"/>
          </p:nvPr>
        </p:nvSpPr>
        <p:spPr>
          <a:xfrm>
            <a:off x="755576" y="509044"/>
            <a:ext cx="4762500" cy="706438"/>
          </a:xfrm>
        </p:spPr>
        <p:txBody>
          <a:bodyPr anchorCtr="0">
            <a:normAutofit/>
          </a:bodyPr>
          <a:lstStyle/>
          <a:p>
            <a:pPr eaLnBrk="1" fontAlgn="base" hangingPunct="1">
              <a:spcAft>
                <a:spcPct val="0"/>
              </a:spcAft>
              <a:defRPr/>
            </a:pPr>
            <a: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hinoor Devanagari Medium" charset="0"/>
                <a:ea typeface="Kohinoor Devanagari Medium" charset="0"/>
                <a:cs typeface="Kohinoor Devanagari Medium" charset="0"/>
              </a:rPr>
              <a:t>Fríz-csoportok</a:t>
            </a:r>
          </a:p>
        </p:txBody>
      </p:sp>
      <p:pic>
        <p:nvPicPr>
          <p:cNvPr id="18436" name="Picture 2" descr="Képtalálat a következ&amp;odblac;re: „kétdimenziós tércsoportok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2856"/>
            <a:ext cx="32512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Csoportba foglalás 11"/>
          <p:cNvGrpSpPr>
            <a:grpSpLocks/>
          </p:cNvGrpSpPr>
          <p:nvPr/>
        </p:nvGrpSpPr>
        <p:grpSpPr bwMode="auto">
          <a:xfrm>
            <a:off x="4139951" y="2132856"/>
            <a:ext cx="3203848" cy="3905250"/>
            <a:chOff x="4499991" y="1683932"/>
            <a:chExt cx="3839177" cy="4808581"/>
          </a:xfrm>
        </p:grpSpPr>
        <p:pic>
          <p:nvPicPr>
            <p:cNvPr id="13319" name="Kép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1683932"/>
              <a:ext cx="3839176" cy="577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320" name="Csoportba foglalás 10"/>
            <p:cNvGrpSpPr>
              <a:grpSpLocks/>
            </p:cNvGrpSpPr>
            <p:nvPr/>
          </p:nvGrpSpPr>
          <p:grpSpPr bwMode="auto">
            <a:xfrm>
              <a:off x="4499991" y="2261507"/>
              <a:ext cx="3839177" cy="4231006"/>
              <a:chOff x="4499991" y="2261507"/>
              <a:chExt cx="3839177" cy="4231006"/>
            </a:xfrm>
          </p:grpSpPr>
          <p:pic>
            <p:nvPicPr>
              <p:cNvPr id="13321" name="Kép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9993" y="2261507"/>
                <a:ext cx="3839175" cy="795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2" name="Kép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9992" y="3871922"/>
                <a:ext cx="3839176" cy="577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3" name="Kép 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9992" y="3056522"/>
                <a:ext cx="3839175" cy="8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4" name="Kép 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9992" y="5161884"/>
                <a:ext cx="3839175" cy="6998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5" name="Kép 6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9992" y="4448409"/>
                <a:ext cx="3839175" cy="713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6" name="Kép 7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9991" y="5833398"/>
                <a:ext cx="3839176" cy="659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Szövegdoboz 1"/>
          <p:cNvSpPr txBox="1"/>
          <p:nvPr/>
        </p:nvSpPr>
        <p:spPr>
          <a:xfrm>
            <a:off x="755576" y="6009914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</a:rPr>
              <a:t>Sorminták népművészetben és tánclépésben.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23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Szövegdoboz 2077"/>
          <p:cNvSpPr txBox="1">
            <a:spLocks noChangeArrowheads="1"/>
          </p:cNvSpPr>
          <p:nvPr/>
        </p:nvSpPr>
        <p:spPr bwMode="auto">
          <a:xfrm>
            <a:off x="4991100" y="4189413"/>
            <a:ext cx="661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hu-HU" sz="1400" i="1">
                <a:latin typeface="Calibri" pitchFamily="34" charset="0"/>
              </a:rPr>
              <a:t>8</a:t>
            </a:r>
          </a:p>
        </p:txBody>
      </p:sp>
      <p:sp>
        <p:nvSpPr>
          <p:cNvPr id="54274" name="Cím 1"/>
          <p:cNvSpPr>
            <a:spLocks noGrp="1"/>
          </p:cNvSpPr>
          <p:nvPr>
            <p:ph type="title" idx="4294967295"/>
          </p:nvPr>
        </p:nvSpPr>
        <p:spPr>
          <a:xfrm>
            <a:off x="696029" y="416958"/>
            <a:ext cx="8229600" cy="919162"/>
          </a:xfrm>
        </p:spPr>
        <p:txBody>
          <a:bodyPr anchorCtr="0"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hu-HU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hinoor Devanagari Medium" charset="0"/>
                <a:ea typeface="Kohinoor Devanagari Medium" charset="0"/>
                <a:cs typeface="Kohinoor Devanagari Medium" charset="0"/>
              </a:rPr>
              <a:t>Fríz-csoportok </a:t>
            </a:r>
            <a: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hinoor Devanagari Medium" charset="0"/>
                <a:ea typeface="Kohinoor Devanagari Medium" charset="0"/>
                <a:cs typeface="Kohinoor Devanagari Medium" charset="0"/>
              </a:rPr>
              <a:t>kottamintákkal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4294967295"/>
          </p:nvPr>
        </p:nvSpPr>
        <p:spPr>
          <a:xfrm>
            <a:off x="768111" y="3655416"/>
            <a:ext cx="8351838" cy="100012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Arial" charset="0"/>
              </a:rPr>
              <a:t>Megadás egyetlen racionális számmal:</a:t>
            </a:r>
          </a:p>
          <a:p>
            <a:pPr marL="0" indent="0" eaLnBrk="1" hangingPunct="1">
              <a:lnSpc>
                <a:spcPct val="80000"/>
              </a:lnSpc>
              <a:defRPr/>
            </a:pPr>
            <a:endParaRPr lang="hu-HU" sz="3000" dirty="0" smtClean="0"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defRPr/>
            </a:pPr>
            <a:endParaRPr lang="hu-HU" sz="3000" dirty="0" smtClean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u-HU" sz="3000" dirty="0" smtClean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u-HU" sz="3000" i="1" dirty="0" smtClean="0"/>
          </a:p>
          <a:p>
            <a:pPr marL="0" indent="0" eaLnBrk="1" hangingPunct="1">
              <a:lnSpc>
                <a:spcPct val="80000"/>
              </a:lnSpc>
              <a:defRPr/>
            </a:pPr>
            <a:endParaRPr lang="hu-HU" sz="3000" dirty="0" smtClean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u-HU" sz="3000" dirty="0" smtClean="0"/>
          </a:p>
        </p:txBody>
      </p:sp>
      <p:sp>
        <p:nvSpPr>
          <p:cNvPr id="14341" name="Szövegdoboz 2060"/>
          <p:cNvSpPr txBox="1">
            <a:spLocks noChangeArrowheads="1"/>
          </p:cNvSpPr>
          <p:nvPr/>
        </p:nvSpPr>
        <p:spPr bwMode="auto">
          <a:xfrm>
            <a:off x="2987675" y="6203950"/>
            <a:ext cx="43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hu-HU">
              <a:latin typeface="Calibri" pitchFamily="34" charset="0"/>
            </a:endParaRPr>
          </a:p>
        </p:txBody>
      </p:sp>
      <p:pic>
        <p:nvPicPr>
          <p:cNvPr id="4" name="Kép 207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" t="22586" r="7924" b="20258"/>
          <a:stretch>
            <a:fillRect/>
          </a:stretch>
        </p:blipFill>
        <p:spPr bwMode="auto">
          <a:xfrm>
            <a:off x="-108520" y="2246663"/>
            <a:ext cx="9252520" cy="111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Szövegdoboz 3"/>
          <p:cNvSpPr txBox="1">
            <a:spLocks noChangeArrowheads="1"/>
          </p:cNvSpPr>
          <p:nvPr/>
        </p:nvSpPr>
        <p:spPr bwMode="auto">
          <a:xfrm>
            <a:off x="251520" y="1681644"/>
            <a:ext cx="4489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hu-HU" sz="2800" dirty="0" err="1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</a:rPr>
              <a:t>Requiem</a:t>
            </a:r>
            <a:r>
              <a:rPr lang="hu-HU" sz="2800" dirty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</a:rPr>
              <a:t> </a:t>
            </a:r>
            <a:r>
              <a:rPr lang="hu-HU" sz="2800" dirty="0" err="1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</a:rPr>
              <a:t>for</a:t>
            </a:r>
            <a:r>
              <a:rPr lang="hu-HU" sz="2800" dirty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</a:rPr>
              <a:t> a </a:t>
            </a:r>
            <a:r>
              <a:rPr lang="hu-HU" sz="2800" dirty="0" err="1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</a:rPr>
              <a:t>dream</a:t>
            </a:r>
            <a:endParaRPr lang="hu-HU" sz="2800" dirty="0">
              <a:solidFill>
                <a:schemeClr val="tx1">
                  <a:lumMod val="95000"/>
                </a:schemeClr>
              </a:solidFill>
              <a:latin typeface="Arial" charset="0"/>
              <a:ea typeface="Arial" charset="0"/>
            </a:endParaRPr>
          </a:p>
        </p:txBody>
      </p:sp>
      <p:grpSp>
        <p:nvGrpSpPr>
          <p:cNvPr id="14344" name="Csoportba foglalás 1"/>
          <p:cNvGrpSpPr>
            <a:grpSpLocks/>
          </p:cNvGrpSpPr>
          <p:nvPr/>
        </p:nvGrpSpPr>
        <p:grpSpPr bwMode="auto">
          <a:xfrm>
            <a:off x="849313" y="4121277"/>
            <a:ext cx="4749800" cy="2438400"/>
            <a:chOff x="1824449" y="2132706"/>
            <a:chExt cx="4750159" cy="2438357"/>
          </a:xfrm>
        </p:grpSpPr>
        <p:pic>
          <p:nvPicPr>
            <p:cNvPr id="14347" name="Kép 3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22" r="171"/>
            <a:stretch>
              <a:fillRect/>
            </a:stretch>
          </p:blipFill>
          <p:spPr bwMode="auto">
            <a:xfrm>
              <a:off x="3983808" y="2132706"/>
              <a:ext cx="2590800" cy="235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348" name="Csoportba foglalás 65"/>
            <p:cNvGrpSpPr>
              <a:grpSpLocks/>
            </p:cNvGrpSpPr>
            <p:nvPr/>
          </p:nvGrpSpPr>
          <p:grpSpPr bwMode="auto">
            <a:xfrm>
              <a:off x="1824449" y="2132706"/>
              <a:ext cx="4653663" cy="2438357"/>
              <a:chOff x="0" y="0"/>
              <a:chExt cx="7351116" cy="3821292"/>
            </a:xfrm>
          </p:grpSpPr>
          <p:grpSp>
            <p:nvGrpSpPr>
              <p:cNvPr id="14349" name="Csoportba foglalás 66"/>
              <p:cNvGrpSpPr>
                <a:grpSpLocks/>
              </p:cNvGrpSpPr>
              <p:nvPr/>
            </p:nvGrpSpPr>
            <p:grpSpPr bwMode="auto">
              <a:xfrm>
                <a:off x="0" y="0"/>
                <a:ext cx="3456384" cy="3683536"/>
                <a:chOff x="0" y="0"/>
                <a:chExt cx="3456384" cy="3683536"/>
              </a:xfrm>
            </p:grpSpPr>
            <p:pic>
              <p:nvPicPr>
                <p:cNvPr id="14362" name="Kép 82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3456384" cy="36835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4" name="Téglalap 83"/>
                <p:cNvSpPr/>
                <p:nvPr/>
              </p:nvSpPr>
              <p:spPr>
                <a:xfrm>
                  <a:off x="1873377" y="3176947"/>
                  <a:ext cx="1294060" cy="47268"/>
                </a:xfrm>
                <a:prstGeom prst="rect">
                  <a:avLst/>
                </a:prstGeom>
                <a:solidFill>
                  <a:schemeClr val="tx1">
                    <a:lumMod val="10000"/>
                  </a:schemeClr>
                </a:solidFill>
                <a:ln>
                  <a:solidFill>
                    <a:schemeClr val="tx1">
                      <a:lumMod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  <a:defRPr/>
                  </a:pPr>
                  <a:r>
                    <a:rPr lang="hu-HU" sz="1100">
                      <a:ea typeface="Times New Roman"/>
                      <a:cs typeface="Times New Roman"/>
                    </a:rPr>
                    <a:t> </a:t>
                  </a:r>
                  <a:endParaRPr lang="hu-HU" sz="1100">
                    <a:ea typeface="Calibri"/>
                    <a:cs typeface="Times New Roman"/>
                  </a:endParaRPr>
                </a:p>
              </p:txBody>
            </p:sp>
          </p:grpSp>
          <p:grpSp>
            <p:nvGrpSpPr>
              <p:cNvPr id="14350" name="Csoportba foglalás 67"/>
              <p:cNvGrpSpPr>
                <a:grpSpLocks/>
              </p:cNvGrpSpPr>
              <p:nvPr/>
            </p:nvGrpSpPr>
            <p:grpSpPr bwMode="auto">
              <a:xfrm>
                <a:off x="1971719" y="503900"/>
                <a:ext cx="5379397" cy="3317392"/>
                <a:chOff x="1971719" y="503900"/>
                <a:chExt cx="5379397" cy="3317392"/>
              </a:xfrm>
            </p:grpSpPr>
            <p:sp>
              <p:nvSpPr>
                <p:cNvPr id="14351" name="Szövegdoboz 2059"/>
                <p:cNvSpPr txBox="1">
                  <a:spLocks noChangeArrowheads="1"/>
                </p:cNvSpPr>
                <p:nvPr/>
              </p:nvSpPr>
              <p:spPr bwMode="auto">
                <a:xfrm>
                  <a:off x="2910872" y="2304986"/>
                  <a:ext cx="726873" cy="10806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hu-HU" sz="3600" b="1">
                      <a:solidFill>
                        <a:srgbClr val="953735"/>
                      </a:solidFill>
                      <a:latin typeface="Calibri" pitchFamily="34" charset="0"/>
                      <a:cs typeface="Times New Roman" pitchFamily="18" charset="0"/>
                    </a:rPr>
                    <a:t>2</a:t>
                  </a:r>
                  <a:endParaRPr lang="hu-HU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grpSp>
              <p:nvGrpSpPr>
                <p:cNvPr id="14352" name="Csoportba foglalás 70"/>
                <p:cNvGrpSpPr>
                  <a:grpSpLocks/>
                </p:cNvGrpSpPr>
                <p:nvPr/>
              </p:nvGrpSpPr>
              <p:grpSpPr bwMode="auto">
                <a:xfrm>
                  <a:off x="1971719" y="503900"/>
                  <a:ext cx="5379397" cy="3317392"/>
                  <a:chOff x="1971719" y="503900"/>
                  <a:chExt cx="5379397" cy="3317392"/>
                </a:xfrm>
              </p:grpSpPr>
              <p:sp>
                <p:nvSpPr>
                  <p:cNvPr id="14353" name="Szövegdoboz 205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41752" y="2416377"/>
                    <a:ext cx="688237" cy="102197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r>
                      <a:rPr lang="hu-HU" sz="3600" b="1">
                        <a:solidFill>
                          <a:srgbClr val="953735"/>
                        </a:solidFill>
                        <a:latin typeface="Calibri" pitchFamily="34" charset="0"/>
                        <a:cs typeface="Times New Roman" pitchFamily="18" charset="0"/>
                      </a:rPr>
                      <a:t>1</a:t>
                    </a:r>
                    <a:endParaRPr lang="hu-HU" sz="12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4354" name="Szövegdoboz 206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71719" y="2672317"/>
                    <a:ext cx="776619" cy="11489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r>
                      <a:rPr lang="hu-HU" sz="3600" b="1">
                        <a:solidFill>
                          <a:srgbClr val="953735"/>
                        </a:solidFill>
                        <a:latin typeface="Calibri" pitchFamily="34" charset="0"/>
                        <a:cs typeface="Times New Roman" pitchFamily="18" charset="0"/>
                      </a:rPr>
                      <a:t>0</a:t>
                    </a:r>
                    <a:endParaRPr lang="hu-HU" sz="12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4355" name="Szövegdoboz 20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27268" y="2042341"/>
                    <a:ext cx="704352" cy="10467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r>
                      <a:rPr lang="hu-HU" sz="3600" b="1">
                        <a:solidFill>
                          <a:srgbClr val="953735"/>
                        </a:solidFill>
                        <a:latin typeface="Calibri" pitchFamily="34" charset="0"/>
                        <a:cs typeface="Times New Roman" pitchFamily="18" charset="0"/>
                      </a:rPr>
                      <a:t>3</a:t>
                    </a:r>
                    <a:endParaRPr lang="hu-HU" sz="12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4356" name="Szövegdoboz 206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61001" y="1732201"/>
                    <a:ext cx="792089" cy="112454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r>
                      <a:rPr lang="hu-HU" sz="3600" b="1">
                        <a:solidFill>
                          <a:srgbClr val="953735"/>
                        </a:solidFill>
                        <a:latin typeface="Calibri" pitchFamily="34" charset="0"/>
                        <a:cs typeface="Times New Roman" pitchFamily="18" charset="0"/>
                      </a:rPr>
                      <a:t>4</a:t>
                    </a:r>
                    <a:endParaRPr lang="hu-HU" sz="12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4357" name="Szövegdoboz 206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62508" y="1503146"/>
                    <a:ext cx="774005" cy="106254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r>
                      <a:rPr lang="hu-HU" sz="3600" b="1">
                        <a:solidFill>
                          <a:srgbClr val="953735"/>
                        </a:solidFill>
                        <a:latin typeface="Calibri" pitchFamily="34" charset="0"/>
                        <a:cs typeface="Times New Roman" pitchFamily="18" charset="0"/>
                      </a:rPr>
                      <a:t>5</a:t>
                    </a:r>
                    <a:endParaRPr lang="hu-HU" sz="12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4358" name="Szövegdoboz 206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81788" y="1232364"/>
                    <a:ext cx="750979" cy="10621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r>
                      <a:rPr lang="hu-HU" sz="3600" b="1">
                        <a:solidFill>
                          <a:srgbClr val="953735"/>
                        </a:solidFill>
                        <a:latin typeface="Calibri" pitchFamily="34" charset="0"/>
                        <a:cs typeface="Times New Roman" pitchFamily="18" charset="0"/>
                      </a:rPr>
                      <a:t>6</a:t>
                    </a:r>
                    <a:endParaRPr lang="hu-HU" sz="12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4359" name="Szövegdoboz 206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467797" y="1037249"/>
                    <a:ext cx="741036" cy="10910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r>
                      <a:rPr lang="hu-HU" sz="3600" b="1">
                        <a:solidFill>
                          <a:srgbClr val="953735"/>
                        </a:solidFill>
                        <a:latin typeface="Calibri" pitchFamily="34" charset="0"/>
                        <a:cs typeface="Times New Roman" pitchFamily="18" charset="0"/>
                      </a:rPr>
                      <a:t>7</a:t>
                    </a:r>
                    <a:endParaRPr lang="hu-HU" sz="12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4360" name="Szövegdoboz 206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60412" y="770143"/>
                    <a:ext cx="570683" cy="11330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r>
                      <a:rPr lang="hu-HU" sz="3600" b="1">
                        <a:solidFill>
                          <a:srgbClr val="953735"/>
                        </a:solidFill>
                        <a:latin typeface="Calibri" pitchFamily="34" charset="0"/>
                        <a:cs typeface="Times New Roman" pitchFamily="18" charset="0"/>
                      </a:rPr>
                      <a:t>8</a:t>
                    </a:r>
                    <a:endParaRPr lang="hu-HU" sz="12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4361" name="Szövegdoboz 207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31095" y="503900"/>
                    <a:ext cx="720021" cy="10425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itchFamily="34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r>
                      <a:rPr lang="hu-HU" sz="3600" b="1">
                        <a:solidFill>
                          <a:srgbClr val="953735"/>
                        </a:solidFill>
                        <a:latin typeface="Calibri" pitchFamily="34" charset="0"/>
                        <a:cs typeface="Times New Roman" pitchFamily="18" charset="0"/>
                      </a:rPr>
                      <a:t>9</a:t>
                    </a:r>
                    <a:endParaRPr lang="hu-HU" sz="12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</p:grpSp>
        </p:grpSp>
      </p:grpSp>
      <p:graphicFrame>
        <p:nvGraphicFramePr>
          <p:cNvPr id="14345" name="Objektum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3546050"/>
              </p:ext>
            </p:extLst>
          </p:nvPr>
        </p:nvGraphicFramePr>
        <p:xfrm>
          <a:off x="5706192" y="4761613"/>
          <a:ext cx="3044426" cy="1691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1" name="Equation" r:id="rId9" imgW="2971800" imgH="1651000" progId="Equation.3">
                  <p:embed/>
                </p:oleObj>
              </mc:Choice>
              <mc:Fallback>
                <p:oleObj name="Equation" r:id="rId9" imgW="2971800" imgH="1651000" progId="Equation.3">
                  <p:embed/>
                  <p:pic>
                    <p:nvPicPr>
                      <p:cNvPr id="0" name="Objektum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6192" y="4761613"/>
                        <a:ext cx="3044426" cy="16913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Requiem_for_a_dream_song_(Good_quality) (mp3cut.net).mp3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60436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quiem_for_a_dream_song_(Good_quality) (mp3cut.net)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44208" y="143681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9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342" grpId="0"/>
      <p:bldP spid="54274" grpId="0"/>
      <p:bldP spid="3" grpId="0" build="p"/>
      <p:bldP spid="143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Cím 1"/>
          <p:cNvSpPr>
            <a:spLocks noGrp="1"/>
          </p:cNvSpPr>
          <p:nvPr>
            <p:ph type="title" idx="4294967295"/>
          </p:nvPr>
        </p:nvSpPr>
        <p:spPr>
          <a:xfrm>
            <a:off x="683568" y="259557"/>
            <a:ext cx="8229600" cy="1139825"/>
          </a:xfrm>
        </p:spPr>
        <p:txBody>
          <a:bodyPr anchorCtr="0">
            <a:normAutofit/>
          </a:bodyPr>
          <a:lstStyle/>
          <a:p>
            <a:pPr eaLnBrk="1" hangingPunct="1">
              <a:defRPr/>
            </a:pPr>
            <a: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hinoor Devanagari Medium" charset="0"/>
                <a:ea typeface="Kohinoor Devanagari Medium" charset="0"/>
                <a:cs typeface="Kohinoor Devanagari Medium" charset="0"/>
              </a:rPr>
              <a:t>Kétdimenziós tércsoportok</a:t>
            </a:r>
          </a:p>
        </p:txBody>
      </p:sp>
      <p:sp>
        <p:nvSpPr>
          <p:cNvPr id="59395" name="Tartalom helye 2"/>
          <p:cNvSpPr>
            <a:spLocks noGrp="1"/>
          </p:cNvSpPr>
          <p:nvPr>
            <p:ph idx="4294967295"/>
          </p:nvPr>
        </p:nvSpPr>
        <p:spPr>
          <a:xfrm>
            <a:off x="683568" y="2637970"/>
            <a:ext cx="8229600" cy="1900238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A síkban összesen 17 szimmetriacsoport különböztethető meg.</a:t>
            </a:r>
            <a:br>
              <a:rPr lang="hu-HU" dirty="0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Megpróbáltunk néhányat zeneileg </a:t>
            </a:r>
            <a:r>
              <a:rPr lang="hu-HU" sz="2800" dirty="0" smtClean="0"/>
              <a:t>is megvalósítani.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0616"/>
            <a:ext cx="9144000" cy="122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t="37831" r="41632" b="50793"/>
          <a:stretch>
            <a:fillRect/>
          </a:stretch>
        </p:blipFill>
        <p:spPr bwMode="auto">
          <a:xfrm>
            <a:off x="-112965" y="4538208"/>
            <a:ext cx="9369929" cy="135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821209" y="4437112"/>
            <a:ext cx="8207375" cy="184665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sz="24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</a:rPr>
              <a:t>A csak eltolási szimmetriákat tartalmazó ún. p1 csoport merőleges tengelyekkel lényegében megvalósul, amikor ugyanazt a fríz dallamot több hangmagasságban, több szólamban éneklik.</a:t>
            </a:r>
          </a:p>
          <a:p>
            <a:pPr>
              <a:defRPr/>
            </a:pPr>
            <a:endParaRPr lang="hu-HU" dirty="0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  <p:bldP spid="59395" grpId="0" build="p"/>
      <p:bldP spid="59395" grpId="1" build="p"/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ép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t="31036" r="41640" b="32578"/>
          <a:stretch>
            <a:fillRect/>
          </a:stretch>
        </p:blipFill>
        <p:spPr bwMode="auto">
          <a:xfrm>
            <a:off x="882117" y="1548050"/>
            <a:ext cx="8243962" cy="4761270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" name="Csoportba foglalás 81"/>
          <p:cNvGrpSpPr>
            <a:grpSpLocks/>
          </p:cNvGrpSpPr>
          <p:nvPr/>
        </p:nvGrpSpPr>
        <p:grpSpPr bwMode="auto">
          <a:xfrm>
            <a:off x="1475656" y="1692707"/>
            <a:ext cx="10008741" cy="4606925"/>
            <a:chOff x="1043608" y="1556792"/>
            <a:chExt cx="9865096" cy="4606776"/>
          </a:xfrm>
        </p:grpSpPr>
        <p:sp>
          <p:nvSpPr>
            <p:cNvPr id="70" name="Téglalap 69"/>
            <p:cNvSpPr/>
            <p:nvPr/>
          </p:nvSpPr>
          <p:spPr>
            <a:xfrm>
              <a:off x="1980268" y="2709280"/>
              <a:ext cx="3600585" cy="115248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16397" name="Csoportba foglalás 78"/>
            <p:cNvGrpSpPr>
              <a:grpSpLocks/>
            </p:cNvGrpSpPr>
            <p:nvPr/>
          </p:nvGrpSpPr>
          <p:grpSpPr bwMode="auto">
            <a:xfrm>
              <a:off x="1043608" y="1556792"/>
              <a:ext cx="9865096" cy="4606776"/>
              <a:chOff x="1043608" y="1556792"/>
              <a:chExt cx="9865096" cy="4606776"/>
            </a:xfrm>
          </p:grpSpPr>
          <p:sp>
            <p:nvSpPr>
              <p:cNvPr id="67" name="Téglalap 66"/>
              <p:cNvSpPr/>
              <p:nvPr/>
            </p:nvSpPr>
            <p:spPr>
              <a:xfrm>
                <a:off x="1043608" y="1556792"/>
                <a:ext cx="3600585" cy="1152488"/>
              </a:xfrm>
              <a:prstGeom prst="rect">
                <a:avLst/>
              </a:prstGeom>
              <a:noFill/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69" name="Téglalap 68"/>
              <p:cNvSpPr/>
              <p:nvPr/>
            </p:nvSpPr>
            <p:spPr>
              <a:xfrm>
                <a:off x="4652132" y="1556792"/>
                <a:ext cx="3600585" cy="1152488"/>
              </a:xfrm>
              <a:prstGeom prst="rect">
                <a:avLst/>
              </a:prstGeom>
              <a:noFill/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1" name="Téglalap 70"/>
              <p:cNvSpPr/>
              <p:nvPr/>
            </p:nvSpPr>
            <p:spPr>
              <a:xfrm>
                <a:off x="2851839" y="3861767"/>
                <a:ext cx="3600585" cy="1150900"/>
              </a:xfrm>
              <a:prstGeom prst="rect">
                <a:avLst/>
              </a:prstGeom>
              <a:noFill/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2" name="Téglalap 71"/>
              <p:cNvSpPr/>
              <p:nvPr/>
            </p:nvSpPr>
            <p:spPr>
              <a:xfrm>
                <a:off x="3707533" y="5011080"/>
                <a:ext cx="3600585" cy="1152488"/>
              </a:xfrm>
              <a:prstGeom prst="rect">
                <a:avLst/>
              </a:prstGeom>
              <a:noFill/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3" name="Téglalap 72"/>
              <p:cNvSpPr/>
              <p:nvPr/>
            </p:nvSpPr>
            <p:spPr>
              <a:xfrm>
                <a:off x="5580854" y="2709280"/>
                <a:ext cx="3598998" cy="1152488"/>
              </a:xfrm>
              <a:prstGeom prst="rect">
                <a:avLst/>
              </a:prstGeom>
              <a:noFill/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4" name="Téglalap 73"/>
              <p:cNvSpPr/>
              <p:nvPr/>
            </p:nvSpPr>
            <p:spPr>
              <a:xfrm>
                <a:off x="6452424" y="3858593"/>
                <a:ext cx="3600585" cy="1152488"/>
              </a:xfrm>
              <a:prstGeom prst="rect">
                <a:avLst/>
              </a:prstGeom>
              <a:noFill/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7" name="Téglalap 76"/>
              <p:cNvSpPr/>
              <p:nvPr/>
            </p:nvSpPr>
            <p:spPr>
              <a:xfrm>
                <a:off x="7308119" y="5011080"/>
                <a:ext cx="3600585" cy="1152488"/>
              </a:xfrm>
              <a:prstGeom prst="rect">
                <a:avLst/>
              </a:prstGeom>
              <a:noFill/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cxnSp>
        <p:nvCxnSpPr>
          <p:cNvPr id="84" name="Egyenes összekötő nyíllal 83"/>
          <p:cNvCxnSpPr/>
          <p:nvPr/>
        </p:nvCxnSpPr>
        <p:spPr>
          <a:xfrm>
            <a:off x="2852738" y="2505075"/>
            <a:ext cx="3671887" cy="0"/>
          </a:xfrm>
          <a:prstGeom prst="straightConnector1">
            <a:avLst/>
          </a:prstGeom>
          <a:ln w="444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Egyenes összekötő nyíllal 85"/>
          <p:cNvCxnSpPr/>
          <p:nvPr/>
        </p:nvCxnSpPr>
        <p:spPr>
          <a:xfrm>
            <a:off x="2852738" y="2492375"/>
            <a:ext cx="855662" cy="1152525"/>
          </a:xfrm>
          <a:prstGeom prst="straightConnector1">
            <a:avLst/>
          </a:prstGeom>
          <a:ln w="444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Szövegdoboz 91"/>
          <p:cNvSpPr txBox="1"/>
          <p:nvPr/>
        </p:nvSpPr>
        <p:spPr>
          <a:xfrm>
            <a:off x="790128" y="616664"/>
            <a:ext cx="702223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24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</a:rPr>
              <a:t>Nem merőleges tengelyű megvalósítást kapunk, ha ugyanezt egy kánonnal tesszük</a:t>
            </a:r>
            <a:r>
              <a:rPr lang="hu-HU" sz="2400" dirty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</a:rPr>
              <a:t>. </a:t>
            </a:r>
          </a:p>
          <a:p>
            <a:pPr>
              <a:defRPr/>
            </a:pPr>
            <a:endParaRPr lang="hu-HU" dirty="0"/>
          </a:p>
        </p:txBody>
      </p:sp>
      <p:sp>
        <p:nvSpPr>
          <p:cNvPr id="93" name="Szövegdoboz 92"/>
          <p:cNvSpPr txBox="1">
            <a:spLocks noChangeArrowheads="1"/>
          </p:cNvSpPr>
          <p:nvPr/>
        </p:nvSpPr>
        <p:spPr bwMode="auto">
          <a:xfrm>
            <a:off x="5057328" y="6267678"/>
            <a:ext cx="77676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hu-HU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Talán ismerős a dallam…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611262" y="261937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  <a:latin typeface="Kohinoor Devanagari Medium" charset="0"/>
                <a:ea typeface="Kohinoor Devanagari Medium" charset="0"/>
                <a:cs typeface="Kohinoor Devanagari Medium" charset="0"/>
              </a:rPr>
              <a:t>Háromdimenziós tércsoportok</a:t>
            </a:r>
          </a:p>
        </p:txBody>
      </p:sp>
      <p:sp>
        <p:nvSpPr>
          <p:cNvPr id="3" name="Tartalom helye 2"/>
          <p:cNvSpPr txBox="1">
            <a:spLocks/>
          </p:cNvSpPr>
          <p:nvPr/>
        </p:nvSpPr>
        <p:spPr bwMode="auto">
          <a:xfrm>
            <a:off x="750848" y="2701959"/>
            <a:ext cx="8543925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hu-HU" sz="2400" dirty="0"/>
              <a:t>Lehet-e 3 </a:t>
            </a:r>
            <a:r>
              <a:rPr lang="hu-HU" sz="2400" dirty="0" smtClean="0"/>
              <a:t>D-s tércsoportot akusztikailag realizálni?</a:t>
            </a:r>
            <a:br>
              <a:rPr lang="hu-HU" sz="2400" dirty="0" smtClean="0"/>
            </a:br>
            <a:r>
              <a:rPr lang="hu-HU" sz="2400" dirty="0" smtClean="0"/>
              <a:t>Ezt használják a hangelemzésben.</a:t>
            </a:r>
            <a:r>
              <a:rPr lang="hu-HU" sz="2400" b="1" dirty="0" smtClean="0"/>
              <a:t> </a:t>
            </a:r>
            <a:r>
              <a:rPr lang="hu-HU" sz="2400" dirty="0" smtClean="0"/>
              <a:t>(</a:t>
            </a:r>
            <a:r>
              <a:rPr lang="hu-HU" sz="2400" dirty="0" err="1" smtClean="0"/>
              <a:t>Sonogram</a:t>
            </a:r>
            <a:r>
              <a:rPr lang="hu-HU" sz="2400" dirty="0" smtClean="0"/>
              <a:t>)</a:t>
            </a:r>
            <a:r>
              <a:rPr lang="hu-HU" sz="2800" b="1" dirty="0" smtClean="0"/>
              <a:t/>
            </a:r>
            <a:br>
              <a:rPr lang="hu-HU" sz="2800" b="1" dirty="0" smtClean="0"/>
            </a:br>
            <a:endParaRPr lang="hu-HU" sz="2800" dirty="0" smtClean="0"/>
          </a:p>
        </p:txBody>
      </p:sp>
      <p:sp>
        <p:nvSpPr>
          <p:cNvPr id="4" name="Szövegdoboz 3"/>
          <p:cNvSpPr txBox="1">
            <a:spLocks noChangeArrowheads="1"/>
          </p:cNvSpPr>
          <p:nvPr/>
        </p:nvSpPr>
        <p:spPr bwMode="auto">
          <a:xfrm>
            <a:off x="750848" y="4291405"/>
            <a:ext cx="84391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hu-H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Tulajdonképpen az idő-tengely mentén futó,</a:t>
            </a:r>
          </a:p>
          <a:p>
            <a:pPr eaLnBrk="1" hangingPunct="1">
              <a:defRPr/>
            </a:pPr>
            <a:r>
              <a:rPr lang="hu-H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3 dimenziós frízről van szó, de erről </a:t>
            </a:r>
            <a:r>
              <a:rPr lang="hu-HU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majd máskor.</a:t>
            </a:r>
            <a:endParaRPr lang="hu-HU" sz="24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625262" y="387412"/>
            <a:ext cx="8863136" cy="207898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hu-HU" sz="6600" dirty="0">
                <a:solidFill>
                  <a:schemeClr val="accent6">
                    <a:lumMod val="60000"/>
                    <a:lumOff val="40000"/>
                  </a:schemeClr>
                </a:solidFill>
                <a:latin typeface="Kohinoor Devanagari Medium" charset="0"/>
                <a:ea typeface="Kohinoor Devanagari Medium" charset="0"/>
                <a:cs typeface="Kohinoor Devanagari Medium" charset="0"/>
              </a:rPr>
              <a:t>Köszönjük a figyelmet!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2579911"/>
            <a:ext cx="3923928" cy="3433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9210" y="2579911"/>
            <a:ext cx="5897125" cy="343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2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4294967295"/>
          </p:nvPr>
        </p:nvSpPr>
        <p:spPr>
          <a:xfrm>
            <a:off x="615509" y="1728515"/>
            <a:ext cx="4764732" cy="2262187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A természetben gyakran találkozunk tükörszimmetriával, de ez ritkán tökéletes.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Általában egy kicsit sérül.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381" y="2704"/>
            <a:ext cx="3348619" cy="334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>
            <a:spLocks noChangeArrowheads="1"/>
          </p:cNvSpPr>
          <p:nvPr/>
        </p:nvSpPr>
        <p:spPr bwMode="auto">
          <a:xfrm>
            <a:off x="615509" y="3637794"/>
            <a:ext cx="7921625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hu-HU" sz="2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Úgy tűnik, hogy pont ez a sérülés teszi széppé, élővé például az emberi arcot</a:t>
            </a:r>
            <a:r>
              <a:rPr lang="hu-HU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rPr>
              <a:t>.</a:t>
            </a:r>
          </a:p>
          <a:p>
            <a:pPr algn="ctr" eaLnBrk="1" hangingPunct="1">
              <a:defRPr/>
            </a:pPr>
            <a:endParaRPr lang="hu-HU" sz="2000" dirty="0" smtClean="0">
              <a:latin typeface="Calibri" pitchFamily="34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825" y="4778015"/>
            <a:ext cx="2155818" cy="2079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458" y="4778015"/>
            <a:ext cx="2111654" cy="208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8470"/>
            <a:ext cx="2185980" cy="210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Jobbra nyíl 10"/>
          <p:cNvSpPr/>
          <p:nvPr/>
        </p:nvSpPr>
        <p:spPr>
          <a:xfrm>
            <a:off x="6012160" y="5511308"/>
            <a:ext cx="636588" cy="590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3" name="Jobbra nyíl 12"/>
          <p:cNvSpPr/>
          <p:nvPr/>
        </p:nvSpPr>
        <p:spPr>
          <a:xfrm flipH="1">
            <a:off x="2503369" y="5511308"/>
            <a:ext cx="647700" cy="590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591245" y="287289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-HU" sz="4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hinoor Devanagari Medium" charset="0"/>
                <a:ea typeface="Kohinoor Devanagari Medium" charset="0"/>
                <a:cs typeface="Kohinoor Devanagari Medium" charset="0"/>
              </a:rPr>
              <a:t>Tükörszimmetria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34325" y="404664"/>
            <a:ext cx="788670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hinoor Devanagari Medium" charset="0"/>
                <a:ea typeface="Kohinoor Devanagari Medium" charset="0"/>
                <a:cs typeface="Kohinoor Devanagari Medium" charset="0"/>
              </a:rPr>
              <a:t>Hivatkozások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840000" y="2204864"/>
            <a:ext cx="7675350" cy="435133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hu-HU" sz="2400" dirty="0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Lendvai Ernő: Szimmetria a zenében</a:t>
            </a:r>
            <a:br>
              <a:rPr lang="hu-HU" sz="2400" dirty="0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hu-HU" sz="2400" dirty="0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Kecskeméti Kodály Intézet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400" dirty="0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Lendvai Ernő: Bartók dramaturgiája</a:t>
            </a:r>
            <a:br>
              <a:rPr lang="hu-HU" sz="2400" dirty="0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hu-HU" sz="2400" dirty="0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Zeneműkiadó, Budapest 1964.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400" dirty="0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Musical </a:t>
            </a:r>
            <a:r>
              <a:rPr lang="hu-HU" sz="2400" dirty="0" err="1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frieze</a:t>
            </a:r>
            <a:r>
              <a:rPr lang="hu-HU" sz="2400" dirty="0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hu-HU" sz="2400" dirty="0" err="1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patterns</a:t>
            </a:r>
            <a:r>
              <a:rPr lang="hu-HU" sz="2400" dirty="0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 PPT</a:t>
            </a:r>
            <a:br>
              <a:rPr lang="hu-HU" sz="2400" dirty="0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hu-HU" sz="1800" dirty="0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http://</a:t>
            </a:r>
            <a:r>
              <a:rPr lang="hu-HU" sz="1800" dirty="0" err="1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www.powershow.com</a:t>
            </a:r>
            <a:r>
              <a:rPr lang="hu-HU" sz="1800" dirty="0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/</a:t>
            </a:r>
            <a:r>
              <a:rPr lang="hu-HU" sz="1800" dirty="0" err="1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view</a:t>
            </a:r>
            <a:r>
              <a:rPr lang="hu-HU" sz="1800" dirty="0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/2e411-YjMmN/Musical _ </a:t>
            </a:r>
            <a:r>
              <a:rPr lang="hu-HU" sz="1800" dirty="0" err="1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Frieze_Patterns_powerpoint_ppt_prsentation</a:t>
            </a:r>
            <a:endParaRPr lang="hu-HU" sz="1800" dirty="0" smtClean="0">
              <a:solidFill>
                <a:schemeClr val="tx1">
                  <a:lumMod val="9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u-HU" sz="2400" dirty="0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H.S.M </a:t>
            </a:r>
            <a:r>
              <a:rPr lang="hu-HU" sz="2400" dirty="0" err="1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Coxeter</a:t>
            </a:r>
            <a:r>
              <a:rPr lang="hu-HU" sz="2400" dirty="0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: A geometriák alapjai</a:t>
            </a:r>
            <a:br>
              <a:rPr lang="hu-HU" sz="2400" dirty="0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hu-HU" sz="2400" dirty="0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 Műszaki Könyvkiadó 1973, </a:t>
            </a:r>
            <a:r>
              <a:rPr lang="hu-HU" sz="2400" dirty="0" err="1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Budapes</a:t>
            </a:r>
            <a:endParaRPr lang="hu-HU" sz="2400" dirty="0" smtClean="0">
              <a:solidFill>
                <a:schemeClr val="tx1">
                  <a:lumMod val="9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u-HU" sz="2400" dirty="0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Wien, </a:t>
            </a:r>
            <a:r>
              <a:rPr lang="hu-HU" sz="2400" dirty="0" err="1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Haus</a:t>
            </a:r>
            <a:r>
              <a:rPr lang="hu-HU" sz="2400" dirty="0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 der </a:t>
            </a:r>
            <a:r>
              <a:rPr lang="hu-HU" sz="2400" dirty="0" err="1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Musik</a:t>
            </a:r>
            <a:r>
              <a:rPr lang="hu-HU" dirty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hu-HU" sz="2400" dirty="0" smtClean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kiállítás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u-HU" sz="2400" dirty="0" smtClean="0">
              <a:solidFill>
                <a:schemeClr val="tx1">
                  <a:lumMod val="9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hu-HU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hu-HU" sz="2400" dirty="0" smtClean="0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041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683568" y="416758"/>
            <a:ext cx="8229600" cy="1139825"/>
          </a:xfrm>
        </p:spPr>
        <p:txBody>
          <a:bodyPr anchorCtr="0">
            <a:normAutofit/>
          </a:bodyPr>
          <a:lstStyle/>
          <a:p>
            <a:pPr eaLnBrk="1" hangingPunct="1">
              <a:defRPr/>
            </a:pPr>
            <a: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hinoor Devanagari Medium" charset="0"/>
                <a:ea typeface="Kohinoor Devanagari Medium" charset="0"/>
                <a:cs typeface="Kohinoor Devanagari Medium" charset="0"/>
              </a:rPr>
              <a:t>Szimmetria és aszimmetria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4294967295"/>
          </p:nvPr>
        </p:nvSpPr>
        <p:spPr>
          <a:xfrm>
            <a:off x="798567" y="2004313"/>
            <a:ext cx="3251200" cy="4530725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hu-HU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síkra vonatkozó szimmetria általában a stabilitást a mozdulatlanságot biztosítja. </a:t>
            </a:r>
          </a:p>
          <a:p>
            <a:pPr marL="0" indent="0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hu-HU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Ha például egy zsiráf inni akar, akkor szilárdan kell állnia. Figyeljük meg a képen a testhelyzetét.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107" y="2153205"/>
            <a:ext cx="5585461" cy="470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4440008" y="2153205"/>
            <a:ext cx="4716016" cy="285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defTabSz="685800" eaLnBrk="1" hangingPunct="1">
              <a:lnSpc>
                <a:spcPct val="90000"/>
              </a:lnSpc>
              <a:spcBef>
                <a:spcPts val="750"/>
              </a:spcBef>
              <a:defRPr/>
            </a:pPr>
            <a:r>
              <a:rPr lang="hu-HU" sz="24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Az aszimmetria a mozgásra jellemző, azt segíti elő. </a:t>
            </a:r>
            <a:br>
              <a:rPr lang="hu-HU" sz="24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</a:br>
            <a:r>
              <a:rPr lang="hu-HU" sz="24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 ló vágtatás közben soha nincs olyan helyzetben mint </a:t>
            </a:r>
            <a:r>
              <a:rPr lang="hu-HU" sz="2400" dirty="0" err="1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amilyet</a:t>
            </a:r>
            <a:r>
              <a:rPr lang="hu-HU" sz="24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a festmény mutat.</a:t>
            </a:r>
          </a:p>
          <a:p>
            <a:pPr defTabSz="685800" eaLnBrk="1" hangingPunct="1">
              <a:lnSpc>
                <a:spcPct val="90000"/>
              </a:lnSpc>
              <a:spcBef>
                <a:spcPts val="750"/>
              </a:spcBef>
              <a:defRPr/>
            </a:pPr>
            <a:r>
              <a:rPr lang="hu-HU" sz="24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 valóságban a vágta közben a lábak elhelyezkedése mindig aszimmetrikus.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76" y="2153205"/>
            <a:ext cx="32512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26" y="4667250"/>
            <a:ext cx="32385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vágtató ló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60232" y="5908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24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 uiExpand="1" build="p"/>
      <p:bldP spid="3" grpId="1" uiExpand="1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title" idx="4294967295"/>
          </p:nvPr>
        </p:nvSpPr>
        <p:spPr>
          <a:xfrm>
            <a:off x="735013" y="279400"/>
            <a:ext cx="8229600" cy="1139825"/>
          </a:xfrm>
        </p:spPr>
        <p:txBody>
          <a:bodyPr anchorCtr="0">
            <a:normAutofit/>
          </a:bodyPr>
          <a:lstStyle/>
          <a:p>
            <a:pPr eaLnBrk="1" hangingPunct="1">
              <a:defRPr/>
            </a:pPr>
            <a: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hinoor Devanagari Medium" charset="0"/>
                <a:ea typeface="Kohinoor Devanagari Medium" charset="0"/>
                <a:cs typeface="Kohinoor Devanagari Medium" charset="0"/>
              </a:rPr>
              <a:t>Szimmetria a művészetben</a:t>
            </a:r>
          </a:p>
        </p:txBody>
      </p:sp>
      <p:sp>
        <p:nvSpPr>
          <p:cNvPr id="5123" name="Tartalom helye 2"/>
          <p:cNvSpPr>
            <a:spLocks noGrp="1"/>
          </p:cNvSpPr>
          <p:nvPr>
            <p:ph idx="4294967295"/>
          </p:nvPr>
        </p:nvSpPr>
        <p:spPr>
          <a:xfrm>
            <a:off x="619740" y="1844824"/>
            <a:ext cx="3096344" cy="4602163"/>
          </a:xfrm>
        </p:spPr>
        <p:txBody>
          <a:bodyPr>
            <a:normAutofit/>
          </a:bodyPr>
          <a:lstStyle/>
          <a:p>
            <a:pPr marL="0" indent="0" algn="r" eaLnBrk="1" hangingPunct="1">
              <a:buFont typeface="Wingdings" pitchFamily="2" charset="2"/>
              <a:buNone/>
              <a:defRPr/>
            </a:pPr>
            <a:r>
              <a:rPr lang="hu-HU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Az épületek statikussága jól illeszkedik a teljes szimmetriához,</a:t>
            </a:r>
          </a:p>
          <a:p>
            <a:pPr marL="0" indent="0" algn="r" eaLnBrk="1" hangingPunct="1">
              <a:buFont typeface="Wingdings" pitchFamily="2" charset="2"/>
              <a:buNone/>
              <a:defRPr/>
            </a:pPr>
            <a:r>
              <a:rPr lang="hu-HU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de a kisebb szimmetriasértés itt is mozgalmasságot visz az alkotásba.</a:t>
            </a:r>
          </a:p>
        </p:txBody>
      </p:sp>
      <p:pic>
        <p:nvPicPr>
          <p:cNvPr id="512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73" y="1891631"/>
            <a:ext cx="2430462" cy="41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551" y="1891631"/>
            <a:ext cx="2649164" cy="417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117372" y="6149698"/>
            <a:ext cx="21990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chemeClr val="hlink"/>
              </a:buClr>
              <a:buSzPct val="70000"/>
              <a:defRPr/>
            </a:pPr>
            <a:r>
              <a:rPr lang="hu-HU" sz="1600" b="1" dirty="0" err="1">
                <a:latin typeface="+mn-lt"/>
              </a:rPr>
              <a:t>chartresi</a:t>
            </a:r>
            <a:r>
              <a:rPr lang="hu-HU" sz="1600" b="1" dirty="0">
                <a:latin typeface="+mn-lt"/>
              </a:rPr>
              <a:t> katedrális</a:t>
            </a:r>
          </a:p>
        </p:txBody>
      </p:sp>
      <p:sp>
        <p:nvSpPr>
          <p:cNvPr id="3" name="Rectangle 2"/>
          <p:cNvSpPr/>
          <p:nvPr/>
        </p:nvSpPr>
        <p:spPr>
          <a:xfrm>
            <a:off x="3851920" y="6183850"/>
            <a:ext cx="10608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b="1" dirty="0">
                <a:latin typeface="+mn-lt"/>
              </a:rPr>
              <a:t>kölni dóm</a:t>
            </a:r>
            <a:endParaRPr lang="en-US" sz="1600" b="1" dirty="0">
              <a:latin typeface="+mn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09826 0.0057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13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467544" y="404664"/>
            <a:ext cx="5616624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  <a:latin typeface="Kohinoor Devanagari Medium" charset="0"/>
                <a:ea typeface="Kohinoor Devanagari Medium" charset="0"/>
                <a:cs typeface="Kohinoor Devanagari Medium" charset="0"/>
              </a:rPr>
              <a:t>Aranymetszés</a:t>
            </a:r>
          </a:p>
        </p:txBody>
      </p:sp>
      <p:sp>
        <p:nvSpPr>
          <p:cNvPr id="3" name="Tartalom helye 2"/>
          <p:cNvSpPr txBox="1">
            <a:spLocks/>
          </p:cNvSpPr>
          <p:nvPr/>
        </p:nvSpPr>
        <p:spPr bwMode="auto">
          <a:xfrm>
            <a:off x="683568" y="2276872"/>
            <a:ext cx="3610744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 algn="r">
              <a:buFont typeface="Wingdings" pitchFamily="2" charset="2"/>
              <a:buNone/>
              <a:defRPr/>
            </a:pPr>
            <a:r>
              <a:rPr lang="hu-HU" sz="2400" dirty="0">
                <a:solidFill>
                  <a:schemeClr val="tx1">
                    <a:lumMod val="95000"/>
                  </a:schemeClr>
                </a:solidFill>
                <a:latin typeface="Arial" charset="0"/>
              </a:rPr>
              <a:t>Nagyon gyakori </a:t>
            </a:r>
          </a:p>
          <a:p>
            <a:pPr marL="0" indent="0" algn="r">
              <a:buFont typeface="Wingdings" pitchFamily="2" charset="2"/>
              <a:buNone/>
              <a:defRPr/>
            </a:pPr>
            <a:r>
              <a:rPr lang="hu-HU" sz="2400" dirty="0">
                <a:solidFill>
                  <a:schemeClr val="tx1">
                    <a:lumMod val="95000"/>
                  </a:schemeClr>
                </a:solidFill>
                <a:latin typeface="Arial" charset="0"/>
              </a:rPr>
              <a:t>a szimmetriának </a:t>
            </a:r>
          </a:p>
          <a:p>
            <a:pPr marL="0" indent="0" algn="r">
              <a:buFont typeface="Wingdings" pitchFamily="2" charset="2"/>
              <a:buNone/>
              <a:defRPr/>
            </a:pPr>
            <a:r>
              <a:rPr lang="hu-HU" sz="2400" dirty="0">
                <a:solidFill>
                  <a:schemeClr val="tx1">
                    <a:lumMod val="95000"/>
                  </a:schemeClr>
                </a:solidFill>
                <a:latin typeface="Arial" charset="0"/>
              </a:rPr>
              <a:t>olyan sérülése, </a:t>
            </a:r>
          </a:p>
          <a:p>
            <a:pPr marL="0" indent="0" algn="r">
              <a:buFont typeface="Wingdings" pitchFamily="2" charset="2"/>
              <a:buNone/>
              <a:defRPr/>
            </a:pPr>
            <a:r>
              <a:rPr lang="hu-HU" sz="2400" dirty="0">
                <a:solidFill>
                  <a:schemeClr val="tx1">
                    <a:lumMod val="95000"/>
                  </a:schemeClr>
                </a:solidFill>
                <a:latin typeface="Arial" charset="0"/>
              </a:rPr>
              <a:t>amelyben </a:t>
            </a:r>
          </a:p>
          <a:p>
            <a:pPr marL="0" indent="0" algn="r">
              <a:buFont typeface="Wingdings" pitchFamily="2" charset="2"/>
              <a:buNone/>
              <a:defRPr/>
            </a:pPr>
            <a:r>
              <a:rPr lang="hu-HU" sz="2400" dirty="0">
                <a:solidFill>
                  <a:schemeClr val="tx1">
                    <a:lumMod val="95000"/>
                  </a:schemeClr>
                </a:solidFill>
                <a:latin typeface="Arial" charset="0"/>
              </a:rPr>
              <a:t>a kompozíció </a:t>
            </a:r>
          </a:p>
          <a:p>
            <a:pPr marL="0" indent="0" algn="r">
              <a:buFont typeface="Wingdings" pitchFamily="2" charset="2"/>
              <a:buNone/>
              <a:defRPr/>
            </a:pPr>
            <a:r>
              <a:rPr lang="hu-HU" sz="2400" dirty="0">
                <a:solidFill>
                  <a:schemeClr val="tx1">
                    <a:lumMod val="95000"/>
                  </a:schemeClr>
                </a:solidFill>
                <a:latin typeface="Arial" charset="0"/>
              </a:rPr>
              <a:t>hangsúlya nem pont középre kerül, </a:t>
            </a:r>
          </a:p>
          <a:p>
            <a:pPr marL="0" indent="0" algn="r">
              <a:buFont typeface="Wingdings" pitchFamily="2" charset="2"/>
              <a:buNone/>
              <a:defRPr/>
            </a:pPr>
            <a:r>
              <a:rPr lang="hu-HU" sz="2400" dirty="0">
                <a:solidFill>
                  <a:schemeClr val="tx1">
                    <a:lumMod val="95000"/>
                  </a:schemeClr>
                </a:solidFill>
                <a:latin typeface="Arial" charset="0"/>
              </a:rPr>
              <a:t>hanem az aranymetszés arányának megfelelően eltolódik.</a:t>
            </a:r>
          </a:p>
        </p:txBody>
      </p:sp>
      <p:pic>
        <p:nvPicPr>
          <p:cNvPr id="4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r="8686"/>
          <a:stretch/>
        </p:blipFill>
        <p:spPr bwMode="auto">
          <a:xfrm>
            <a:off x="4784297" y="855903"/>
            <a:ext cx="4388771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556" y="3933056"/>
            <a:ext cx="4402672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99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55576" y="1738161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latin typeface="Arial" charset="0"/>
                <a:ea typeface="Arial" charset="0"/>
              </a:rPr>
              <a:t>Kodály Zoltán: Psalmus Hungaricus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506016" y="468149"/>
            <a:ext cx="7272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hu-HU" sz="4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hinoor Devanagari Medium" charset="0"/>
                <a:ea typeface="Kohinoor Devanagari Medium" charset="0"/>
                <a:cs typeface="Kohinoor Devanagari Medium" charset="0"/>
              </a:rPr>
              <a:t>Aranymetszés a zenében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788616" y="3416806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charset="0"/>
                <a:ea typeface="Arial" charset="0"/>
              </a:rPr>
              <a:t>„</a:t>
            </a:r>
            <a:r>
              <a:rPr lang="hu-HU" sz="2800" dirty="0" smtClean="0">
                <a:latin typeface="Arial" charset="0"/>
                <a:ea typeface="Arial" charset="0"/>
              </a:rPr>
              <a:t>Te azért lelkem, gondolatodat,</a:t>
            </a:r>
          </a:p>
          <a:p>
            <a:r>
              <a:rPr lang="hu-HU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ea typeface="Arial" charset="0"/>
              </a:rPr>
              <a:t>Istenben vessed bizodalmadat</a:t>
            </a:r>
            <a:r>
              <a:rPr lang="hu-HU" sz="2800" dirty="0" smtClean="0">
                <a:latin typeface="Arial" charset="0"/>
                <a:ea typeface="Arial" charset="0"/>
              </a:rPr>
              <a:t>.”</a:t>
            </a:r>
            <a:endParaRPr lang="hu-HU" sz="2800" dirty="0">
              <a:latin typeface="Arial" charset="0"/>
              <a:ea typeface="Arial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55576" y="2359261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tx1">
                    <a:lumMod val="95000"/>
                  </a:schemeClr>
                </a:solidFill>
                <a:latin typeface="Arial" charset="0"/>
                <a:cs typeface="+mn-cs"/>
              </a:rPr>
              <a:t>A mű 396 ütemből áll, az aranymetszés pontnál, a 245. ütemnél fogalmazódik meg az eszmei mondanivaló:</a:t>
            </a:r>
          </a:p>
        </p:txBody>
      </p:sp>
      <p:pic>
        <p:nvPicPr>
          <p:cNvPr id="3" name="Psalmus_aranymetszé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8824" y="3416806"/>
            <a:ext cx="609600" cy="6096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80" y="4581128"/>
            <a:ext cx="7971700" cy="112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8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7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Képtalálat a következ&amp;odblac;re: „a kékszakállú herceg vára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16" y="0"/>
            <a:ext cx="8856984" cy="687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Szövegdoboz 3"/>
          <p:cNvSpPr txBox="1">
            <a:spLocks noChangeArrowheads="1"/>
          </p:cNvSpPr>
          <p:nvPr/>
        </p:nvSpPr>
        <p:spPr bwMode="auto">
          <a:xfrm>
            <a:off x="1043608" y="2339370"/>
            <a:ext cx="7975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hu-HU" sz="3200" dirty="0">
                <a:latin typeface="Arial" charset="0"/>
                <a:ea typeface="Arial" charset="0"/>
              </a:rPr>
              <a:t>U</a:t>
            </a:r>
            <a:r>
              <a:rPr lang="hu-HU" sz="3200" dirty="0" smtClean="0">
                <a:latin typeface="Arial" charset="0"/>
                <a:ea typeface="Arial" charset="0"/>
              </a:rPr>
              <a:t>gyancsak közismert </a:t>
            </a:r>
            <a:r>
              <a:rPr lang="hu-HU" sz="3200" dirty="0">
                <a:latin typeface="Arial" charset="0"/>
                <a:ea typeface="Arial" charset="0"/>
              </a:rPr>
              <a:t>példa: </a:t>
            </a:r>
            <a:br>
              <a:rPr lang="hu-HU" sz="3200" dirty="0">
                <a:latin typeface="Arial" charset="0"/>
                <a:ea typeface="Arial" charset="0"/>
              </a:rPr>
            </a:br>
            <a:r>
              <a:rPr lang="hu-HU" sz="3200" dirty="0">
                <a:latin typeface="Arial" charset="0"/>
                <a:ea typeface="Arial" charset="0"/>
              </a:rPr>
              <a:t>A kékszakállú herceg vára </a:t>
            </a:r>
            <a:r>
              <a:rPr lang="hu-HU" sz="3200" dirty="0" smtClean="0">
                <a:latin typeface="Arial" charset="0"/>
                <a:ea typeface="Arial" charset="0"/>
              </a:rPr>
              <a:t> </a:t>
            </a:r>
          </a:p>
          <a:p>
            <a:pPr algn="r" eaLnBrk="1" hangingPunct="1"/>
            <a:r>
              <a:rPr lang="hu-HU" sz="3200" dirty="0" smtClean="0">
                <a:latin typeface="Arial" charset="0"/>
                <a:ea typeface="Arial" charset="0"/>
              </a:rPr>
              <a:t>5. ajtó</a:t>
            </a:r>
            <a:endParaRPr lang="hu-HU" sz="3200" dirty="0">
              <a:latin typeface="Arial" charset="0"/>
              <a:ea typeface="Arial" charset="0"/>
            </a:endParaRPr>
          </a:p>
        </p:txBody>
      </p:sp>
      <p:pic>
        <p:nvPicPr>
          <p:cNvPr id="4" name="Kékszakállú_csúcs_rövi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4088" y="3789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458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556792"/>
            <a:ext cx="5652120" cy="491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Cím 1"/>
          <p:cNvSpPr>
            <a:spLocks noGrp="1"/>
          </p:cNvSpPr>
          <p:nvPr>
            <p:ph type="title" idx="4294967295"/>
          </p:nvPr>
        </p:nvSpPr>
        <p:spPr>
          <a:xfrm>
            <a:off x="-828600" y="289065"/>
            <a:ext cx="9144000" cy="1139825"/>
          </a:xfrm>
        </p:spPr>
        <p:txBody>
          <a:bodyPr anchorCtr="0">
            <a:normAutofit/>
          </a:bodyPr>
          <a:lstStyle/>
          <a:p>
            <a:pPr algn="ctr" eaLnBrk="1" hangingPunct="1">
              <a:defRPr/>
            </a:pPr>
            <a: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hinoor Devanagari Medium" charset="0"/>
                <a:ea typeface="Kohinoor Devanagari Medium" charset="0"/>
                <a:cs typeface="Kohinoor Devanagari Medium" charset="0"/>
              </a:rPr>
              <a:t>Szimmetria a zenében</a:t>
            </a:r>
          </a:p>
        </p:txBody>
      </p:sp>
      <p:pic>
        <p:nvPicPr>
          <p:cNvPr id="8195" name="Tartalom helye 3"/>
          <p:cNvPicPr>
            <a:picLocks noGrp="1" noChangeAspect="1"/>
          </p:cNvPicPr>
          <p:nvPr>
            <p:ph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0573" y="1560900"/>
            <a:ext cx="5734043" cy="1224146"/>
          </a:xfrm>
        </p:spPr>
      </p:pic>
      <p:sp>
        <p:nvSpPr>
          <p:cNvPr id="8196" name="Szövegdoboz 5"/>
          <p:cNvSpPr txBox="1">
            <a:spLocks noChangeArrowheads="1"/>
          </p:cNvSpPr>
          <p:nvPr/>
        </p:nvSpPr>
        <p:spPr bwMode="auto">
          <a:xfrm>
            <a:off x="743912" y="1454138"/>
            <a:ext cx="2913688" cy="518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685800">
              <a:lnSpc>
                <a:spcPct val="90000"/>
              </a:lnSpc>
              <a:spcBef>
                <a:spcPts val="750"/>
              </a:spcBef>
              <a:defRPr/>
            </a:pPr>
            <a:r>
              <a:rPr lang="hu-HU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Figyeljük meg a következő dallamíveket.</a:t>
            </a:r>
          </a:p>
          <a:p>
            <a:pPr defTabSz="685800">
              <a:lnSpc>
                <a:spcPct val="90000"/>
              </a:lnSpc>
              <a:spcBef>
                <a:spcPts val="750"/>
              </a:spcBef>
              <a:defRPr/>
            </a:pPr>
            <a:r>
              <a:rPr lang="hu-HU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Közelítőleg tengelyes szimmetria figyelhető meg </a:t>
            </a:r>
            <a:r>
              <a:rPr lang="hu-HU" sz="24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Manrico</a:t>
            </a:r>
            <a:r>
              <a:rPr lang="hu-HU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f-moll áriájának kezdő frázisaiban, mind a dallamvezetést, mind a dinamikát illetően.</a:t>
            </a:r>
            <a:br>
              <a:rPr lang="hu-HU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</a:br>
            <a:r>
              <a:rPr lang="hu-HU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(Verdi: A trubadúr,</a:t>
            </a:r>
            <a:br>
              <a:rPr lang="hu-HU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</a:br>
            <a:r>
              <a:rPr lang="hu-HU" sz="24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Simándy</a:t>
            </a:r>
            <a:r>
              <a:rPr lang="hu-HU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József)</a:t>
            </a:r>
          </a:p>
        </p:txBody>
      </p:sp>
      <p:sp>
        <p:nvSpPr>
          <p:cNvPr id="8197" name="Szövegdoboz 2"/>
          <p:cNvSpPr txBox="1">
            <a:spLocks noChangeArrowheads="1"/>
          </p:cNvSpPr>
          <p:nvPr/>
        </p:nvSpPr>
        <p:spPr bwMode="auto">
          <a:xfrm>
            <a:off x="743912" y="1454138"/>
            <a:ext cx="252028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hu-HU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Pontos tükörszimmetriát látunk </a:t>
            </a:r>
            <a:br>
              <a:rPr lang="hu-HU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</a:br>
            <a:r>
              <a:rPr lang="hu-HU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Bach d-moll invenciójában</a:t>
            </a:r>
          </a:p>
        </p:txBody>
      </p:sp>
      <p:pic>
        <p:nvPicPr>
          <p:cNvPr id="39944" name="Picture 8" descr="Bach_d-moll_invencio_vágot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6"/>
          <a:stretch>
            <a:fillRect/>
          </a:stretch>
        </p:blipFill>
        <p:spPr bwMode="auto">
          <a:xfrm>
            <a:off x="3409956" y="2907202"/>
            <a:ext cx="5704660" cy="284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Egyenes összekötő 2"/>
          <p:cNvCxnSpPr/>
          <p:nvPr/>
        </p:nvCxnSpPr>
        <p:spPr>
          <a:xfrm flipV="1">
            <a:off x="6732240" y="1709936"/>
            <a:ext cx="0" cy="100811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f-mollár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Bach_rövi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76800" y="3086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864"/>
                            </p:stCondLst>
                            <p:childTnLst>
                              <p:par>
                                <p:cTn id="23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194" grpId="0"/>
      <p:bldP spid="8196" grpId="0"/>
      <p:bldP spid="8196" grpId="1"/>
      <p:bldP spid="81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614893" y="373443"/>
            <a:ext cx="8229600" cy="1139825"/>
          </a:xfrm>
        </p:spPr>
        <p:txBody>
          <a:bodyPr anchorCtr="0">
            <a:normAutofit/>
          </a:bodyPr>
          <a:lstStyle/>
          <a:p>
            <a:pPr eaLnBrk="1" hangingPunct="1">
              <a:defRPr/>
            </a:pPr>
            <a: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hinoor Devanagari Medium" charset="0"/>
                <a:ea typeface="Kohinoor Devanagari Medium" charset="0"/>
                <a:cs typeface="Kohinoor Devanagari Medium" charset="0"/>
              </a:rPr>
              <a:t>Eltolási szimmetria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4294967295"/>
          </p:nvPr>
        </p:nvSpPr>
        <p:spPr>
          <a:xfrm>
            <a:off x="614893" y="2564904"/>
            <a:ext cx="4844131" cy="453072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Arial" charset="0"/>
              </a:rPr>
              <a:t>A geometriában tágabb értelemben szimmetriának nevezünk minden olyan egybevágósági transzformációt, amely a mintát önmagába viszi át. </a:t>
            </a:r>
            <a:br>
              <a:rPr lang="hu-HU" dirty="0" smtClean="0">
                <a:solidFill>
                  <a:schemeClr val="tx1">
                    <a:lumMod val="95000"/>
                  </a:schemeClr>
                </a:solidFill>
                <a:latin typeface="Arial" charset="0"/>
              </a:rPr>
            </a:br>
            <a:r>
              <a:rPr lang="hu-HU" dirty="0" smtClean="0">
                <a:solidFill>
                  <a:schemeClr val="tx1">
                    <a:lumMod val="95000"/>
                  </a:schemeClr>
                </a:solidFill>
                <a:latin typeface="Arial" charset="0"/>
              </a:rPr>
              <a:t>Így beszélünk például forgási szimmetriáról és eltolási szimmetriáról is.</a:t>
            </a:r>
          </a:p>
        </p:txBody>
      </p:sp>
      <p:pic>
        <p:nvPicPr>
          <p:cNvPr id="9223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4635"/>
            <a:ext cx="9144000" cy="530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2630157">
            <a:off x="6095132" y="407236"/>
            <a:ext cx="5103631" cy="5103631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 prstMaterial="clear"/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 rot="5870884">
            <a:off x="6139134" y="451240"/>
            <a:ext cx="5015623" cy="5015623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 prstMaterial="clear"/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 rot="3950599">
            <a:off x="6073917" y="386019"/>
            <a:ext cx="5146060" cy="5146060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 prstMaterial="clear"/>
          <a:ex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 rot="6908900">
            <a:off x="6058357" y="370460"/>
            <a:ext cx="5140619" cy="5140619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 prstMaterial="clear"/>
          <a:extLst/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1210</TotalTime>
  <Words>648</Words>
  <Application>Microsoft Office PowerPoint</Application>
  <PresentationFormat>Diavetítés a képernyőre (4:3 oldalarány)</PresentationFormat>
  <Paragraphs>199</Paragraphs>
  <Slides>20</Slides>
  <Notes>0</Notes>
  <HiddenSlides>0</HiddenSlides>
  <MMClips>10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2" baseType="lpstr">
      <vt:lpstr>Depth</vt:lpstr>
      <vt:lpstr>Equation</vt:lpstr>
      <vt:lpstr>PowerPoint bemutató</vt:lpstr>
      <vt:lpstr>PowerPoint bemutató</vt:lpstr>
      <vt:lpstr>Szimmetria és aszimmetria</vt:lpstr>
      <vt:lpstr>Szimmetria a művészetben</vt:lpstr>
      <vt:lpstr>PowerPoint bemutató</vt:lpstr>
      <vt:lpstr>PowerPoint bemutató</vt:lpstr>
      <vt:lpstr>PowerPoint bemutató</vt:lpstr>
      <vt:lpstr>Szimmetria a zenében</vt:lpstr>
      <vt:lpstr>Eltolási szimmetria</vt:lpstr>
      <vt:lpstr>Egydimenziós szimmetriacsoportok</vt:lpstr>
      <vt:lpstr>Eltolással generált csoport</vt:lpstr>
      <vt:lpstr>PowerPoint bemutató</vt:lpstr>
      <vt:lpstr>Megoldás: a szimmetriatörés</vt:lpstr>
      <vt:lpstr>Zenei példák</vt:lpstr>
      <vt:lpstr>A sorminták világában 7 szimmetria csoport  különböztethető meg. </vt:lpstr>
      <vt:lpstr>Fríz-csoportok kottamintákkal</vt:lpstr>
      <vt:lpstr>Kétdimenziós tércsoportok</vt:lpstr>
      <vt:lpstr>PowerPoint bemutató</vt:lpstr>
      <vt:lpstr>PowerPoint bemutató</vt:lpstr>
      <vt:lpstr>Hivatkozások</vt:lpstr>
    </vt:vector>
  </TitlesOfParts>
  <Company>asd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frmiklos</dc:creator>
  <cp:lastModifiedBy>Tanuló14</cp:lastModifiedBy>
  <cp:revision>112</cp:revision>
  <dcterms:created xsi:type="dcterms:W3CDTF">2017-01-17T20:02:33Z</dcterms:created>
  <dcterms:modified xsi:type="dcterms:W3CDTF">2017-03-24T13:51:46Z</dcterms:modified>
</cp:coreProperties>
</file>