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8" r:id="rId4"/>
    <p:sldId id="278" r:id="rId5"/>
    <p:sldId id="262" r:id="rId6"/>
    <p:sldId id="280" r:id="rId7"/>
    <p:sldId id="259" r:id="rId8"/>
    <p:sldId id="263" r:id="rId9"/>
    <p:sldId id="282" r:id="rId10"/>
    <p:sldId id="273" r:id="rId11"/>
    <p:sldId id="287" r:id="rId12"/>
    <p:sldId id="288" r:id="rId13"/>
    <p:sldId id="290" r:id="rId14"/>
    <p:sldId id="275" r:id="rId15"/>
    <p:sldId id="286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2" autoAdjust="0"/>
    <p:restoredTop sz="94660"/>
  </p:normalViewPr>
  <p:slideViewPr>
    <p:cSldViewPr>
      <p:cViewPr varScale="1">
        <p:scale>
          <a:sx n="68" d="100"/>
          <a:sy n="68" d="100"/>
        </p:scale>
        <p:origin x="-7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5FBE-4CA6-49B9-9862-79B94F409AF8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58400-BC72-4928-BBBF-20F0C1C12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22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8400-BC72-4928-BBBF-20F0C1C1205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991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8400-BC72-4928-BBBF-20F0C1C1205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38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8400-BC72-4928-BBBF-20F0C1C1205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522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8400-BC72-4928-BBBF-20F0C1C1205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529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8400-BC72-4928-BBBF-20F0C1C1205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690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42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59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60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5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73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0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3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1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18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573A-66D5-4185-B130-859BF26190BD}" type="datetimeFigureOut">
              <a:rPr lang="hu-HU" smtClean="0"/>
              <a:t>2017.03.24.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FDD1-29C2-4B9B-96A3-3C3D59C53F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57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/>
          <a:lstStyle/>
          <a:p>
            <a:endParaRPr lang="hu-H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825094" y="548680"/>
            <a:ext cx="5493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SÍKLEFEDÉSEK</a:t>
            </a:r>
            <a:endParaRPr lang="hu-HU" sz="5400" b="1" cap="none" spc="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83568" y="1878175"/>
            <a:ext cx="7776864" cy="5792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csapat neve: Feláldozhatók</a:t>
            </a:r>
            <a:endParaRPr lang="hu-H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Kategória: 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Csapattagok: </a:t>
            </a:r>
            <a:r>
              <a:rPr lang="hu-HU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Hrivnák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Leticia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11.B</a:t>
            </a:r>
          </a:p>
          <a:p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Berta Gábor      11.B</a:t>
            </a:r>
          </a:p>
          <a:p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hu-HU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Gellény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Balázs  11.B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Iskola:SZSZC </a:t>
            </a:r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Csonka János </a:t>
            </a:r>
            <a:endParaRPr lang="hu-HU" sz="3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</a:pPr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Szakgimnáziuma </a:t>
            </a:r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Szakközépiskolája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Felkészítő</a:t>
            </a:r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Csatóné </a:t>
            </a:r>
            <a:r>
              <a:rPr lang="hu-HU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Konsza</a:t>
            </a:r>
            <a:r>
              <a:rPr lang="hu-H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Ilona</a:t>
            </a:r>
          </a:p>
          <a:p>
            <a:pPr lvl="0">
              <a:spcBef>
                <a:spcPct val="20000"/>
              </a:spcBef>
            </a:pPr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</a:pPr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7847"/>
            <a:ext cx="8229600" cy="11430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periodikus csempézés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síklefedés, amelyben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határolni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síkbeli tartományt,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aminek eltolásával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forgatás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tükrözés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nélkül) lefedhető a sík.</a:t>
            </a:r>
            <a:r>
              <a:rPr lang="hu-HU" sz="2800" i="1" dirty="0" smtClean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a matematikában, hanem képzőművészeti alkotásokban is találkozhatunk ilyen megoldásokkal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i="1" dirty="0" smtClean="0">
              <a:solidFill>
                <a:schemeClr val="accent1"/>
              </a:solidFill>
              <a:latin typeface="Times New Roman"/>
            </a:endParaRPr>
          </a:p>
          <a:p>
            <a:r>
              <a:rPr lang="hu-HU" sz="2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C. Escher 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holland grafikus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 ábrázol olyan periodikus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csempézést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 a 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csempe alakja valamilyen élőlényre emlékeztet.</a:t>
            </a:r>
          </a:p>
          <a:p>
            <a:endParaRPr lang="hu-HU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50078" y="404664"/>
            <a:ext cx="837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Periodikus csempézések</a:t>
            </a:r>
            <a:endParaRPr lang="hu-H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82" y="2453571"/>
            <a:ext cx="3779912" cy="37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82" y="1450493"/>
            <a:ext cx="3779912" cy="236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6" y="1428118"/>
            <a:ext cx="4591812" cy="478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64" y="1481645"/>
            <a:ext cx="4573128" cy="483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" y="1449183"/>
            <a:ext cx="4573128" cy="483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6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2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hu-HU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Aperiódikus</a:t>
            </a:r>
            <a:r>
              <a:rPr lang="hu-H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u-H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csempézés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ilyen lefedésekben bár egyes elemek ismétlődnek, a minta, mint egész, soha nem ugyanaz. </a:t>
            </a:r>
            <a:endParaRPr lang="hu-HU" dirty="0" smtClean="0">
              <a:solidFill>
                <a:schemeClr val="accen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Végtelen </a:t>
            </a:r>
            <a:r>
              <a:rPr lang="hu-HU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sok olyan alakzat van – például a szabályos hatszög –, amellyel csak </a:t>
            </a:r>
            <a:r>
              <a:rPr lang="hu-HU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periódikusan</a:t>
            </a:r>
            <a:r>
              <a:rPr lang="hu-HU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csempézhető </a:t>
            </a:r>
            <a:r>
              <a:rPr lang="hu-HU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sík és olyan is amellyel </a:t>
            </a:r>
            <a:r>
              <a:rPr lang="hu-HU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periódikusan</a:t>
            </a:r>
            <a:r>
              <a:rPr lang="hu-HU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 és nem </a:t>
            </a:r>
            <a:r>
              <a:rPr lang="hu-HU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periódikusan</a:t>
            </a:r>
            <a:r>
              <a:rPr lang="hu-HU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 lehet csempézni</a:t>
            </a:r>
            <a:r>
              <a:rPr lang="hu-HU" dirty="0">
                <a:solidFill>
                  <a:schemeClr val="accent1"/>
                </a:solidFill>
                <a:latin typeface="Times New Roman"/>
                <a:ea typeface="Times New Roman"/>
              </a:rPr>
              <a:t>. </a:t>
            </a:r>
            <a:endParaRPr lang="hu-HU" dirty="0" smtClean="0">
              <a:solidFill>
                <a:schemeClr val="accent1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Vannak-e </a:t>
            </a:r>
            <a:r>
              <a:rPr lang="hu-HU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olyan csempekészletek, </a:t>
            </a:r>
            <a:r>
              <a:rPr lang="hu-HU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amelyekkel </a:t>
            </a:r>
            <a:r>
              <a:rPr lang="hu-HU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csak nem </a:t>
            </a:r>
            <a:r>
              <a:rPr lang="hu-HU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periódikusan</a:t>
            </a:r>
            <a:r>
              <a:rPr lang="hu-HU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csempézhető </a:t>
            </a:r>
            <a:r>
              <a:rPr lang="hu-HU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sík? </a:t>
            </a:r>
            <a:endParaRPr lang="hu-HU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solidFill>
                <a:schemeClr val="accen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hu-H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Roger </a:t>
            </a:r>
            <a:r>
              <a:rPr lang="hu-H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Penrose</a:t>
            </a:r>
            <a:endParaRPr lang="hu-H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556792"/>
            <a:ext cx="8507288" cy="4525963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10000"/>
              </a:lnSpc>
            </a:pPr>
            <a:r>
              <a:rPr lang="hu-HU" sz="26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oxfordi matematikus 1973-ban fedezte fel </a:t>
            </a:r>
            <a:r>
              <a:rPr lang="hu-HU" sz="26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</a:t>
            </a:r>
            <a:r>
              <a:rPr lang="hu-HU" sz="26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mindössze két csempével megvalósítani ilyen </a:t>
            </a:r>
            <a:r>
              <a:rPr lang="hu-HU" sz="26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parkettázást.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800" dirty="0" smtClean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hu-HU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korábbi megoldások lényegesen több csempét használtak</a:t>
            </a:r>
            <a:r>
              <a:rPr lang="hu-HU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800" dirty="0" smtClean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hu-HU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Penrose-csempék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alakja különféle lehet, a legismertebb pár a dárdák (konkáv rész) és sárkányok (konvex rész) kettőse. </a:t>
            </a:r>
          </a:p>
          <a:p>
            <a:pPr lv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csempék aranyrombuszokból készíthetőek, melyek szögeiknek nagysága 72° és 108</a:t>
            </a:r>
            <a:r>
              <a:rPr lang="hu-HU" sz="2800" dirty="0" smtClean="0">
                <a:solidFill>
                  <a:srgbClr val="4F81B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°, úgy hogy a hosszabb átlót az aranymetszés arányában kettéosztjuk.</a:t>
            </a:r>
            <a:endParaRPr lang="hu-HU" sz="2800" dirty="0">
              <a:solidFill>
                <a:srgbClr val="4F81BD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endParaRPr lang="hu-HU" sz="2800" dirty="0" smtClean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endParaRPr lang="hu-HU" sz="2800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600" dirty="0" smtClean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670425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5091113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3528" y="537321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 épp egy saját magáról </a:t>
            </a:r>
          </a:p>
          <a:p>
            <a:pPr lvl="0" algn="ctr"/>
            <a:r>
              <a:rPr lang="hu-H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elnevezett "parkettán" áll.</a:t>
            </a:r>
          </a:p>
        </p:txBody>
      </p:sp>
    </p:spTree>
    <p:extLst>
      <p:ext uri="{BB962C8B-B14F-4D97-AF65-F5344CB8AC3E}">
        <p14:creationId xmlns:p14="http://schemas.microsoft.com/office/powerpoint/2010/main" val="158923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Bizonyítható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a </a:t>
            </a:r>
            <a:r>
              <a:rPr lang="hu-HU" sz="2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Penrose-csempézések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száma az egyenes pontjainak számosságához hasonlóan nem megszámlálható. </a:t>
            </a:r>
            <a:endParaRPr lang="hu-HU" sz="2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600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Tetszlőeges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2600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Penrose-csempemintán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megrajzolhatjuk dárdák és sárkányok egyre kisebb és kisebb generációit. 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Ezt 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„</a:t>
            </a:r>
            <a:r>
              <a:rPr lang="hu-HU" sz="2600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végteIenségig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” 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folytathatjuk, egy fraktálszerkezetet hozva létre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hu-HU" sz="2600" dirty="0" smtClean="0">
              <a:solidFill>
                <a:schemeClr val="accen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 természetben is találtak olyan anyagokat, 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amelyek 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sz="2600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Penrose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csempézéshez hasonlóan úgynevezett ötfogásos  </a:t>
            </a:r>
            <a:r>
              <a:rPr lang="hu-HU" sz="2600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szimmetriát </a:t>
            </a:r>
            <a:r>
              <a:rPr lang="hu-HU" sz="26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mutatnak.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hu-HU" sz="2600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Nyitott kérdés, hogy lehet-e </a:t>
            </a:r>
            <a:r>
              <a:rPr lang="hu-HU" sz="28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hu-HU" sz="28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egyetlen </a:t>
            </a:r>
            <a:r>
              <a:rPr lang="hu-H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alakzattal </a:t>
            </a:r>
            <a:r>
              <a:rPr lang="hu-HU" sz="28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nem </a:t>
            </a:r>
            <a:r>
              <a:rPr lang="hu-HU" sz="2800" b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periodikusan</a:t>
            </a:r>
            <a:r>
              <a:rPr lang="hu-HU" sz="28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csempézni  </a:t>
            </a:r>
            <a:r>
              <a:rPr lang="hu-HU" sz="28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síkot?</a:t>
            </a:r>
            <a:endParaRPr lang="hu-HU" sz="2600" b="1" dirty="0" smtClean="0">
              <a:solidFill>
                <a:schemeClr val="accen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u-HU" sz="1800" dirty="0">
              <a:solidFill>
                <a:schemeClr val="accen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hu-HU" sz="2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solidFill>
                <a:schemeClr val="accen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hu-HU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227131" y="419709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Penrose</a:t>
            </a:r>
            <a:r>
              <a:rPr lang="hu-H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csempézés</a:t>
            </a:r>
            <a:endParaRPr lang="hu-H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" y="-27384"/>
            <a:ext cx="7238681" cy="694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43" y="3399972"/>
            <a:ext cx="176346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30000"/>
            <a:ext cx="1764979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81" y="1700808"/>
            <a:ext cx="1739321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52" y="17374"/>
            <a:ext cx="1763218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1375228"/>
            <a:ext cx="9165764" cy="450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3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Modern matematika a középkori </a:t>
            </a:r>
            <a:r>
              <a:rPr lang="hu-H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mecsetekben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iszlámban nagy hagyományai vannak a geometriai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ábrázolásnak. A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században olyan díszítő mintákat alkalmaztak, amelyeket a mai tudomány az úgynevezett kvázi - kristályos geometria kategóriájába sorol, és csak 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 ismer</a:t>
            </a:r>
            <a:r>
              <a:rPr lang="hu-HU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800" dirty="0" smtClean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hu-HU" sz="3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fellelt iszlám építészeti tekercsek </a:t>
            </a:r>
            <a:r>
              <a:rPr lang="hu-HU" sz="3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leírják</a:t>
            </a:r>
            <a:r>
              <a:rPr lang="hu-HU" sz="3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hogyan állítható össze a </a:t>
            </a:r>
            <a:r>
              <a:rPr lang="hu-HU" sz="3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girih</a:t>
            </a:r>
            <a:r>
              <a:rPr lang="hu-HU" sz="3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öt szabályos alakú mozaikból, csokornyakkendő alakzatból, rombuszból, ötszögből, egy elnyújtott hatszögből és egy tízszögből</a:t>
            </a:r>
            <a:r>
              <a:rPr lang="hu-HU" sz="3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hu-HU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1453-ban épült </a:t>
            </a:r>
            <a:r>
              <a:rPr lang="hu-HU" sz="28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Darb-i-Imam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szentély díszítése szinte teljesen megegyezik egy 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Roger </a:t>
            </a:r>
            <a:r>
              <a:rPr lang="hu-HU" sz="2800" dirty="0" err="1">
                <a:solidFill>
                  <a:srgbClr val="4F81B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Penrose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által </a:t>
            </a:r>
            <a:r>
              <a:rPr lang="hu-HU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1973-ban felfedezett matematikai mintázattal.</a:t>
            </a:r>
            <a:endParaRPr lang="hu-H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3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800" dirty="0" smtClean="0">
              <a:solidFill>
                <a:schemeClr val="accent1"/>
              </a:solidFill>
              <a:latin typeface="Helvetica"/>
            </a:endParaRPr>
          </a:p>
          <a:p>
            <a:pPr marL="0" lvl="0" indent="0">
              <a:buNone/>
            </a:pPr>
            <a:endParaRPr lang="hu-HU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20" y="1705876"/>
            <a:ext cx="4169956" cy="416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2247"/>
            <a:ext cx="4536504" cy="417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072" y="1468030"/>
            <a:ext cx="2765352" cy="515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8" y="1484784"/>
            <a:ext cx="4896544" cy="513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1" y="196077"/>
            <a:ext cx="8863335" cy="66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2" y="-27384"/>
            <a:ext cx="91440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42552" y="77689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PENROSE TEREM</a:t>
            </a:r>
            <a:endParaRPr lang="hu-H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xit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Körülöttünk</a:t>
            </a:r>
            <a:endParaRPr lang="hu-HU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60" y="1600200"/>
            <a:ext cx="28716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82788"/>
            <a:ext cx="3525002" cy="540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94" y="1294209"/>
            <a:ext cx="37195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2" y="1233884"/>
            <a:ext cx="4237037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255657"/>
            <a:ext cx="5636220" cy="562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254692"/>
            <a:ext cx="666273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2" y="1243409"/>
            <a:ext cx="752316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32" y="1236374"/>
            <a:ext cx="7790778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809625" y="1318216"/>
            <a:ext cx="7790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Amerikai Matematikusok Szövetségének épülete</a:t>
            </a:r>
            <a:endParaRPr lang="hu-H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38184" y="2780928"/>
            <a:ext cx="779077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Források</a:t>
            </a:r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u-HU" sz="3200" b="1" dirty="0" err="1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Rieman</a:t>
            </a:r>
            <a:r>
              <a:rPr lang="hu-HU" sz="3200" b="1" dirty="0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István: Parketták a geometria szemszögéből </a:t>
            </a:r>
          </a:p>
          <a:p>
            <a:pPr lvl="0"/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Erdősné</a:t>
            </a:r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Németh Ágnes:Síklefedések</a:t>
            </a:r>
          </a:p>
          <a:p>
            <a:pPr lvl="0"/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Martin Gardner:</a:t>
            </a:r>
            <a:r>
              <a:rPr lang="hu-HU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Penrose-csempézés</a:t>
            </a:r>
            <a:endParaRPr lang="hu-HU" sz="32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32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800" dirty="0">
              <a:solidFill>
                <a:prstClr val="whit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hu-H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5655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54" presetID="2" presetClass="exit" presetSubtype="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hu-H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Fogalma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367621"/>
            <a:ext cx="8229600" cy="5157723"/>
          </a:xfrm>
        </p:spPr>
        <p:txBody>
          <a:bodyPr>
            <a:normAutofit lnSpcReduction="10000"/>
          </a:bodyPr>
          <a:lstStyle/>
          <a:p>
            <a:pPr lvl="0"/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sík síkidomokkal való hézagmentes és </a:t>
            </a:r>
          </a:p>
          <a:p>
            <a:pPr marL="0" lvl="0" indent="0">
              <a:buNone/>
            </a:pP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átfedés nélküli lefedését parkettázásnak,</a:t>
            </a:r>
          </a:p>
          <a:p>
            <a:pPr marL="0" lvl="0" indent="0">
              <a:buNone/>
            </a:pP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vagy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csempézésnek nevezzük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parkettázás története szinte egyidős az építkezések történetével. </a:t>
            </a:r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Néhány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parkettaminta az ókori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lakóépületekből:</a:t>
            </a:r>
          </a:p>
          <a:p>
            <a:pPr lvl="0"/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u-HU" dirty="0">
                <a:solidFill>
                  <a:srgbClr val="222222"/>
                </a:solidFill>
                <a:latin typeface="Verdana"/>
              </a:rPr>
              <a:t> </a:t>
            </a:r>
            <a:endParaRPr lang="hu-HU" dirty="0" smtClean="0">
              <a:solidFill>
                <a:srgbClr val="222222"/>
              </a:solidFill>
              <a:latin typeface="Verdana"/>
            </a:endParaRPr>
          </a:p>
          <a:p>
            <a:pPr marL="0" lvl="0" indent="0" algn="ctr">
              <a:buNone/>
            </a:pPr>
            <a:r>
              <a:rPr lang="hu-HU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MILYEN EGYBEVÁGÓ IDOMOKBÓL KÉSZÍTHETŐK PARKETTÁK?</a:t>
            </a:r>
            <a:endParaRPr lang="hu-H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98" y="4168484"/>
            <a:ext cx="2171681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68" y="4184174"/>
            <a:ext cx="2089201" cy="11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9" y="4149080"/>
            <a:ext cx="2071687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9" y="4179056"/>
            <a:ext cx="1463090" cy="119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2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425085"/>
                <a:ext cx="8229600" cy="490061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Szabályos parkettázás a sík olyan egyrétegű, hézagmentes lefedése, ahol minden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csúcspontban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ugyanannyi szabályos sokszög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találkozik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és a csúcsok egymásba mozgatásakor a parketta invariáns. </a:t>
                </a:r>
                <a:endParaRPr lang="hu-HU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Az n oldalú szabályos sokszög egy belső szöge az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b="1" i="1">
                            <a:solidFill>
                              <a:srgbClr val="0070C0"/>
                            </a:solidFill>
                            <a:latin typeface="Cambria Math"/>
                            <a:cs typeface="Arial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libri"/>
                                <a:cs typeface="Arial"/>
                              </a:rPr>
                              <m:t>𝐧</m:t>
                            </m:r>
                            <m: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libri"/>
                                <a:cs typeface="Arial"/>
                              </a:rPr>
                              <m:t>−</m:t>
                            </m:r>
                            <m: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libri"/>
                                <a:cs typeface="Arial"/>
                              </a:rPr>
                              <m:t>𝟐</m:t>
                            </m:r>
                          </m:e>
                        </m:d>
                        <m:sSup>
                          <m:sSupPr>
                            <m:ctrlP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Arial"/>
                              </a:rPr>
                            </m:ctrlPr>
                          </m:sSupPr>
                          <m:e>
                            <m: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libri"/>
                                <a:cs typeface="Arial"/>
                              </a:rPr>
                              <m:t>𝟏𝟖𝟎</m:t>
                            </m:r>
                          </m:e>
                          <m:sup>
                            <m:r>
                              <a:rPr lang="hu-HU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libri"/>
                                <a:cs typeface="Arial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hu-HU" sz="2800" b="1" i="1">
                            <a:solidFill>
                              <a:srgbClr val="0070C0"/>
                            </a:solidFill>
                            <a:latin typeface="Cambria Math"/>
                            <a:ea typeface="Calibri"/>
                            <a:cs typeface="Arial"/>
                          </a:rPr>
                          <m:t>𝐧</m:t>
                        </m:r>
                      </m:den>
                    </m:f>
                  </m:oMath>
                </a14:m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képlettel számítható.</a:t>
                </a:r>
              </a:p>
              <a:p>
                <a:pPr lvl="0"/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Egy csúcsban csak egész számú sokszög találkozhat, így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800" i="1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hu-HU" sz="2800" i="1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hu-HU" sz="2800" i="1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osztópárjait megvizsgálva belátható,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hogy azonos típusú szabályos sokszögek közül,</a:t>
                </a:r>
                <a:r>
                  <a:rPr lang="hu-HU" sz="2800" dirty="0" smtClean="0">
                    <a:solidFill>
                      <a:prstClr val="black"/>
                    </a:solidFill>
                  </a:rPr>
                  <a:t>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csak hat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szabályos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háromszög, négy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négyzet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vagy három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szabályos hatszög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találkozhat. </a:t>
                </a:r>
              </a:p>
              <a:p>
                <a:endParaRPr lang="hu-HU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425085"/>
                <a:ext cx="8229600" cy="4900614"/>
              </a:xfrm>
              <a:blipFill rotWithShape="1">
                <a:blip r:embed="rId2"/>
                <a:stretch>
                  <a:fillRect l="-1111" t="-1990" r="-155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382391" y="476672"/>
            <a:ext cx="8379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Szabályos</a:t>
            </a:r>
            <a:r>
              <a:rPr lang="hu-H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parkettázások</a:t>
            </a:r>
            <a:endParaRPr lang="hu-H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6" y="1467925"/>
            <a:ext cx="3365564" cy="282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41" y="1466258"/>
            <a:ext cx="3672459" cy="282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08" y="1466258"/>
            <a:ext cx="2792783" cy="282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7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7" presetID="2" presetClass="exit" presetSubtype="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Egy csúcspontban minimum 3 </a:t>
                </a:r>
                <a:r>
                  <a:rPr lang="hu-HU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szögtartomány-nak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kell lennie, mert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szabályos sokszögek belső szöge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konvex.</a:t>
                </a:r>
                <a:endParaRPr lang="hu-HU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legkisebb belső szög a szabályos háromszögé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8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hu-HU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60</m:t>
                        </m:r>
                      </m:e>
                      <m:sup>
                        <m:r>
                          <a:rPr lang="hu-HU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így maximum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szabályos sokszög találkozhat egy csúcspontban. </a:t>
                </a:r>
                <a:endParaRPr lang="hu-HU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Egy csúcsban tehát 3;4;5 vagy 6 sokszög találkozhat.</a:t>
                </a:r>
              </a:p>
              <a:p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Néhány az </a:t>
                </a:r>
                <a:r>
                  <a:rPr lang="hu-HU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így </a:t>
                </a:r>
                <a:r>
                  <a:rPr lang="hu-HU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megvalósítható lefedésekből :</a:t>
                </a:r>
                <a:endParaRPr lang="hu-HU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348" r="-214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1405692" y="116632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Többféle szabályos</a:t>
            </a:r>
          </a:p>
          <a:p>
            <a:pPr algn="ctr"/>
            <a:r>
              <a:rPr lang="hu-H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okszöget </a:t>
            </a:r>
            <a:r>
              <a:rPr lang="hu-H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használva</a:t>
            </a:r>
            <a:endParaRPr lang="hu-H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" y="1576387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09" y="1578768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70" y="1592835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73" y="1607927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" y="3460541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33" y="3446473"/>
            <a:ext cx="22558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90" y="3457136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25" y="3445336"/>
            <a:ext cx="22621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5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0984" y="1166977"/>
            <a:ext cx="8410596" cy="5286359"/>
          </a:xfrm>
        </p:spPr>
        <p:txBody>
          <a:bodyPr>
            <a:normAutofit fontScale="70000" lnSpcReduction="20000"/>
          </a:bodyPr>
          <a:lstStyle/>
          <a:p>
            <a:r>
              <a:rPr lang="hu-HU" sz="41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Tetszőleges paralelogrammából, így </a:t>
            </a:r>
            <a:r>
              <a:rPr lang="hu-HU" sz="41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tetsző-leges </a:t>
            </a:r>
            <a:r>
              <a:rPr lang="hu-HU" sz="41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háromszögből is készíthető síklefedés hiszen,egy háromszöget egyik oldalának felezőpontjára tükrözve az eredeti </a:t>
            </a:r>
            <a:r>
              <a:rPr lang="hu-HU" sz="41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háromszög és </a:t>
            </a:r>
            <a:r>
              <a:rPr lang="hu-HU" sz="41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</a:t>
            </a:r>
            <a:r>
              <a:rPr lang="hu-HU" sz="41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tükörképe paralelogrammát </a:t>
            </a:r>
            <a:r>
              <a:rPr lang="hu-HU" sz="41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alkot.</a:t>
            </a:r>
          </a:p>
          <a:p>
            <a:pPr marL="0" lvl="0" indent="0">
              <a:buNone/>
            </a:pPr>
            <a:endParaRPr lang="hu-HU" sz="4200" dirty="0" smtClean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hu-HU" sz="42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hu-HU" sz="42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Tetszőleges </a:t>
            </a:r>
            <a:r>
              <a:rPr lang="hu-HU" sz="42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konvex négyszöggel és minden középpontosan szimmetrikus hatszöggel is megvalósítható lefedés mert a négyszög bármelyik oldalfelező  pontjára vonatkozó tükörképével együtt középpontosan szimmetrikus hatszöget alkot. </a:t>
            </a:r>
          </a:p>
          <a:p>
            <a:pPr lvl="0"/>
            <a:endParaRPr lang="hu-HU" sz="39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61189" y="188640"/>
            <a:ext cx="88200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 szabályos sokszögekkel</a:t>
            </a:r>
            <a:endParaRPr lang="hu-HU" sz="4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bright="-33000" contrast="-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54" y="1211401"/>
            <a:ext cx="3734619" cy="261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76" y="1197748"/>
            <a:ext cx="3817041" cy="25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4" y="3786938"/>
            <a:ext cx="7660540" cy="247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57" y="1416447"/>
            <a:ext cx="19272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0"/>
                            </p:stCondLst>
                            <p:childTnLst>
                              <p:par>
                                <p:cTn id="42" presetID="2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Milyen ötszögekkel fedhető le a sík?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sík csempézésére alkalmas ötszögek megtalálása és kategorizálása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közel egy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évszázada </a:t>
            </a:r>
            <a:r>
              <a:rPr lang="hu-HU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foglalkoz-tatja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 matematikusokat.</a:t>
            </a:r>
            <a:r>
              <a:rPr lang="hu-HU" sz="2800" dirty="0">
                <a:solidFill>
                  <a:srgbClr val="333333"/>
                </a:solidFill>
                <a:latin typeface="Helvetica"/>
                <a:ea typeface="Times New Roman"/>
              </a:rPr>
              <a:t> </a:t>
            </a:r>
            <a:endParaRPr lang="hu-HU" sz="2800" dirty="0" smtClean="0">
              <a:solidFill>
                <a:srgbClr val="333333"/>
              </a:solidFill>
              <a:latin typeface="Helvetica"/>
              <a:ea typeface="Times New Roman"/>
            </a:endParaRPr>
          </a:p>
          <a:p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Karl </a:t>
            </a:r>
            <a:r>
              <a:rPr lang="hu-HU" sz="2800" dirty="0" err="1">
                <a:solidFill>
                  <a:srgbClr val="0070C0"/>
                </a:solidFill>
                <a:latin typeface="Helvetica"/>
                <a:ea typeface="Times New Roman"/>
              </a:rPr>
              <a:t>Reinhardt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 német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matematikus 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1918-ban öt olyan ötszög-típust fedezett fel, mely csempézésre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alkalmas.</a:t>
            </a:r>
          </a:p>
          <a:p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1968-ban 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R. B. </a:t>
            </a:r>
            <a:r>
              <a:rPr lang="hu-HU" sz="2800" dirty="0" err="1">
                <a:solidFill>
                  <a:srgbClr val="0070C0"/>
                </a:solidFill>
                <a:latin typeface="Helvetica"/>
                <a:ea typeface="Times New Roman"/>
              </a:rPr>
              <a:t>Kershner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 három további típust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talált.</a:t>
            </a:r>
          </a:p>
          <a:p>
            <a:pPr lvl="0"/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Richard James 1975-ben még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egyet.</a:t>
            </a:r>
          </a:p>
          <a:p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 </a:t>
            </a:r>
            <a:r>
              <a:rPr lang="hu-HU" sz="2800" dirty="0" err="1">
                <a:solidFill>
                  <a:srgbClr val="0070C0"/>
                </a:solidFill>
                <a:latin typeface="Helvetica"/>
                <a:ea typeface="Times New Roman"/>
              </a:rPr>
              <a:t>Marjorie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 Rice, egy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amatőr 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matematikus hölgy </a:t>
            </a:r>
            <a:endParaRPr lang="hu-HU" sz="2800" dirty="0" smtClean="0">
              <a:solidFill>
                <a:srgbClr val="0070C0"/>
              </a:solidFill>
              <a:latin typeface="Helvetica"/>
              <a:ea typeface="Times New Roman"/>
            </a:endParaRPr>
          </a:p>
          <a:p>
            <a:pPr marL="0" indent="0">
              <a:buNone/>
            </a:pP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   1976-77-ben </a:t>
            </a:r>
            <a:r>
              <a:rPr lang="hu-HU" sz="2800" dirty="0">
                <a:solidFill>
                  <a:srgbClr val="0070C0"/>
                </a:solidFill>
                <a:latin typeface="Helvetica"/>
                <a:ea typeface="Times New Roman"/>
              </a:rPr>
              <a:t>további </a:t>
            </a:r>
            <a:r>
              <a:rPr lang="hu-HU" sz="2800" dirty="0" smtClean="0">
                <a:solidFill>
                  <a:srgbClr val="0070C0"/>
                </a:solidFill>
                <a:latin typeface="Helvetica"/>
                <a:ea typeface="Times New Roman"/>
              </a:rPr>
              <a:t>négyet fedezett fel.</a:t>
            </a:r>
            <a:r>
              <a:rPr lang="nl-NL" sz="2800" dirty="0">
                <a:solidFill>
                  <a:srgbClr val="000000"/>
                </a:solidFill>
                <a:latin typeface="Lora"/>
              </a:rPr>
              <a:t> </a:t>
            </a:r>
            <a:endParaRPr lang="hu-HU" sz="2800" dirty="0" smtClean="0">
              <a:solidFill>
                <a:srgbClr val="000000"/>
              </a:solidFill>
              <a:latin typeface="Lora"/>
            </a:endParaRPr>
          </a:p>
          <a:p>
            <a:r>
              <a:rPr lang="nl-NL" sz="2800" dirty="0" smtClean="0">
                <a:solidFill>
                  <a:srgbClr val="0070C0"/>
                </a:solidFill>
                <a:latin typeface="Lora"/>
              </a:rPr>
              <a:t>1985-ben </a:t>
            </a:r>
            <a:r>
              <a:rPr lang="nl-NL" sz="2800" dirty="0">
                <a:solidFill>
                  <a:srgbClr val="0070C0"/>
                </a:solidFill>
                <a:latin typeface="Lora"/>
              </a:rPr>
              <a:t>Rolf </a:t>
            </a:r>
            <a:r>
              <a:rPr lang="nl-NL" sz="2800" dirty="0" smtClean="0">
                <a:solidFill>
                  <a:srgbClr val="0070C0"/>
                </a:solidFill>
                <a:latin typeface="Lora"/>
              </a:rPr>
              <a:t>Stein</a:t>
            </a:r>
            <a:r>
              <a:rPr lang="hu-HU" sz="2800" dirty="0" smtClean="0">
                <a:solidFill>
                  <a:srgbClr val="0070C0"/>
                </a:solidFill>
                <a:latin typeface="Lora"/>
              </a:rPr>
              <a:t> </a:t>
            </a:r>
            <a:r>
              <a:rPr lang="nl-NL" sz="2800" dirty="0" smtClean="0">
                <a:solidFill>
                  <a:srgbClr val="0070C0"/>
                </a:solidFill>
                <a:latin typeface="Lora"/>
              </a:rPr>
              <a:t>egy</a:t>
            </a:r>
            <a:r>
              <a:rPr lang="hu-HU" sz="2800" dirty="0" smtClean="0">
                <a:solidFill>
                  <a:srgbClr val="0070C0"/>
                </a:solidFill>
                <a:latin typeface="Lora"/>
              </a:rPr>
              <a:t> újabba</a:t>
            </a:r>
            <a:r>
              <a:rPr lang="nl-NL" sz="2800" dirty="0" smtClean="0">
                <a:solidFill>
                  <a:srgbClr val="0070C0"/>
                </a:solidFill>
                <a:latin typeface="Lora"/>
              </a:rPr>
              <a:t>t</a:t>
            </a:r>
            <a:r>
              <a:rPr lang="hu-HU" sz="2800" dirty="0" smtClean="0">
                <a:solidFill>
                  <a:srgbClr val="0070C0"/>
                </a:solidFill>
                <a:latin typeface="Lora"/>
              </a:rPr>
              <a:t>.</a:t>
            </a:r>
            <a:endParaRPr lang="hu-HU" sz="2800" dirty="0" smtClean="0">
              <a:solidFill>
                <a:srgbClr val="0070C0"/>
              </a:solidFill>
              <a:latin typeface="Helvetica"/>
              <a:ea typeface="Times New Roman"/>
            </a:endParaRPr>
          </a:p>
          <a:p>
            <a:endParaRPr lang="hu-HU" sz="2800" dirty="0" smtClean="0">
              <a:solidFill>
                <a:srgbClr val="0070C0"/>
              </a:solidFill>
              <a:latin typeface="Helvetica"/>
              <a:ea typeface="Times New Roman"/>
            </a:endParaRPr>
          </a:p>
          <a:p>
            <a:endParaRPr lang="hu-HU" sz="2800" dirty="0" smtClean="0">
              <a:solidFill>
                <a:srgbClr val="333333"/>
              </a:solidFill>
              <a:latin typeface="Helvetica"/>
              <a:ea typeface="Times New Roman"/>
            </a:endParaRPr>
          </a:p>
          <a:p>
            <a:endParaRPr lang="hu-HU" sz="2800" dirty="0" smtClean="0">
              <a:solidFill>
                <a:srgbClr val="333333"/>
              </a:solidFill>
              <a:latin typeface="Helvetica"/>
              <a:ea typeface="Times New Roman"/>
            </a:endParaRPr>
          </a:p>
          <a:p>
            <a:endParaRPr lang="hu-HU" sz="2800" dirty="0" smtClean="0">
              <a:solidFill>
                <a:srgbClr val="333333"/>
              </a:solidFill>
              <a:latin typeface="Helvetica"/>
              <a:ea typeface="Times New Roman"/>
            </a:endParaRPr>
          </a:p>
          <a:p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4" y="1700808"/>
            <a:ext cx="7968152" cy="47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3568" y="1340768"/>
            <a:ext cx="8229600" cy="5245174"/>
          </a:xfrm>
        </p:spPr>
        <p:txBody>
          <a:bodyPr>
            <a:normAutofit/>
          </a:bodyPr>
          <a:lstStyle/>
          <a:p>
            <a:pPr lvl="0"/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Washingtoni Egyetem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matematikusai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Mann, </a:t>
            </a:r>
            <a:r>
              <a:rPr lang="hu-HU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Jennifer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McLoud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David Von </a:t>
            </a:r>
            <a:r>
              <a:rPr lang="hu-HU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Derau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felfedeztek egy új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ötszöget. Ez a 15. a sík lefedésre alkalmas ötszög. </a:t>
            </a:r>
          </a:p>
          <a:p>
            <a:pPr lvl="0"/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kék, a sárga és a barna ötszögek azonosak, a síkot akkor fedik hézagmentesen, ha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hármasával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rendezik el őket. </a:t>
            </a:r>
          </a:p>
          <a:p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alakzat adatai :</a:t>
            </a:r>
          </a:p>
          <a:p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" y="4984040"/>
            <a:ext cx="7128792" cy="164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29643" y="332656"/>
            <a:ext cx="8717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 új ötszöget fedeztek fel!</a:t>
            </a:r>
            <a:endParaRPr lang="hu-H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533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2"/>
            <a:ext cx="2466975" cy="18478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7" y="1299962"/>
            <a:ext cx="8919187" cy="53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48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431666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 ötszög a divattervezőket is megihlette, piacra dobták az új ötszögmintázatú ingeket.</a:t>
            </a:r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5" y="1596460"/>
            <a:ext cx="8294918" cy="471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8" y="1596460"/>
            <a:ext cx="8296155" cy="485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9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11560" y="885633"/>
            <a:ext cx="7704856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csempézés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szempontjából a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ötszögek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iránt továbbra is nagy az érdeklődés,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mert ez az egyetlen sokszög típus, melyet még nem tártak fel teljes egészében.</a:t>
            </a:r>
            <a:endParaRPr lang="hu-HU" sz="28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9767" y="3122965"/>
            <a:ext cx="781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1963-ban bebizonyították, hogy konvex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hatszögből három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fajta képes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sík lefedésére</a:t>
            </a:r>
            <a:r>
              <a:rPr lang="hu-HU" dirty="0" smtClean="0">
                <a:solidFill>
                  <a:srgbClr val="333333"/>
                </a:solidFill>
                <a:latin typeface="Helvetica"/>
                <a:ea typeface="Times New Roman"/>
                <a:cs typeface="Helvetica"/>
              </a:rPr>
              <a:t>.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 flipH="1">
            <a:off x="731969" y="4437112"/>
            <a:ext cx="7704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Szintén bizonyított,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hogy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hatnál </a:t>
            </a:r>
            <a:r>
              <a:rPr lang="hu-H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 oldalszámú konvex sokszögből nem készíthető </a:t>
            </a:r>
            <a:r>
              <a:rPr lang="hu-H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parketta.</a:t>
            </a:r>
            <a:endParaRPr lang="hu-H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4902</TotalTime>
  <Words>752</Words>
  <Application>Microsoft Office PowerPoint</Application>
  <PresentationFormat>Diavetítés a képernyőre (4:3 oldalarány)</PresentationFormat>
  <Paragraphs>104</Paragraphs>
  <Slides>15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Office-téma</vt:lpstr>
      <vt:lpstr>PowerPoint bemutató</vt:lpstr>
      <vt:lpstr>Fogalma</vt:lpstr>
      <vt:lpstr>PowerPoint bemutató</vt:lpstr>
      <vt:lpstr>PowerPoint bemutató</vt:lpstr>
      <vt:lpstr>PowerPoint bemutató</vt:lpstr>
      <vt:lpstr>Milyen ötszögekkel fedhető le a sík?</vt:lpstr>
      <vt:lpstr>PowerPoint bemutató</vt:lpstr>
      <vt:lpstr>PowerPoint bemutató</vt:lpstr>
      <vt:lpstr>PowerPoint bemutató</vt:lpstr>
      <vt:lpstr>PowerPoint bemutató</vt:lpstr>
      <vt:lpstr>Aperiódikus csempézés</vt:lpstr>
      <vt:lpstr>Roger Penrose</vt:lpstr>
      <vt:lpstr>PowerPoint bemutató</vt:lpstr>
      <vt:lpstr>Modern matematika a középkori mecsetekben</vt:lpstr>
      <vt:lpstr>Körülöttünk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SÍKLEFEDÉSEK</dc:title>
  <dc:creator>Csatóné</dc:creator>
  <cp:lastModifiedBy>Csatóné</cp:lastModifiedBy>
  <cp:revision>227</cp:revision>
  <dcterms:created xsi:type="dcterms:W3CDTF">2016-11-13T10:16:47Z</dcterms:created>
  <dcterms:modified xsi:type="dcterms:W3CDTF">2017-03-24T14:29:28Z</dcterms:modified>
</cp:coreProperties>
</file>