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74" r:id="rId2"/>
  </p:sldMasterIdLst>
  <p:notesMasterIdLst>
    <p:notesMasterId r:id="rId19"/>
  </p:notesMasterIdLst>
  <p:sldIdLst>
    <p:sldId id="256" r:id="rId3"/>
    <p:sldId id="258" r:id="rId4"/>
    <p:sldId id="277" r:id="rId5"/>
    <p:sldId id="278" r:id="rId6"/>
    <p:sldId id="279" r:id="rId7"/>
    <p:sldId id="280" r:id="rId8"/>
    <p:sldId id="272" r:id="rId9"/>
    <p:sldId id="273" r:id="rId10"/>
    <p:sldId id="274" r:id="rId11"/>
    <p:sldId id="275" r:id="rId12"/>
    <p:sldId id="276" r:id="rId13"/>
    <p:sldId id="281" r:id="rId14"/>
    <p:sldId id="267" r:id="rId15"/>
    <p:sldId id="268" r:id="rId16"/>
    <p:sldId id="271" r:id="rId17"/>
    <p:sldId id="269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89408" autoAdjust="0"/>
  </p:normalViewPr>
  <p:slideViewPr>
    <p:cSldViewPr snapToGrid="0">
      <p:cViewPr>
        <p:scale>
          <a:sx n="50" d="100"/>
          <a:sy n="50" d="100"/>
        </p:scale>
        <p:origin x="828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B8DA3-7D0A-4D89-BFA0-121A1E800EB3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2BDBB-8910-4524-B917-2A64D1CB691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7426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958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későközépkori</a:t>
            </a:r>
            <a:r>
              <a:rPr lang="hu-HU" baseline="0" dirty="0" smtClean="0"/>
              <a:t> és </a:t>
            </a:r>
            <a:r>
              <a:rPr lang="hu-HU" baseline="0" dirty="0" err="1" smtClean="0"/>
              <a:t>protoreneszánsz</a:t>
            </a:r>
            <a:r>
              <a:rPr lang="hu-HU" baseline="0" dirty="0" smtClean="0"/>
              <a:t> képeken megjelent egy új fajta mélységábrázolás: minél távolabbi a tárgy, annál kissebben ábrázolták. A perspektíva azonban jól láthatóan még nem tökéletes.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1041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</a:t>
            </a:r>
            <a:r>
              <a:rPr lang="hu-HU" baseline="0" dirty="0" smtClean="0"/>
              <a:t> p</a:t>
            </a:r>
            <a:r>
              <a:rPr lang="hu-HU" dirty="0" smtClean="0"/>
              <a:t>erspektíva</a:t>
            </a:r>
            <a:r>
              <a:rPr lang="hu-HU" baseline="0" dirty="0" smtClean="0"/>
              <a:t> a reneszánsz nagy újítása. A reneszánsz festők felismerték, hogy a térben párhuzamos vonalak síkba leképezve látszólag összetartanak, nézőponttól függően egy vagy két irány- vagy </a:t>
            </a:r>
            <a:r>
              <a:rPr lang="hu-HU" baseline="0" dirty="0" err="1" smtClean="0"/>
              <a:t>enyészpontba</a:t>
            </a:r>
            <a:r>
              <a:rPr lang="hu-HU" baseline="0" dirty="0" smtClean="0"/>
              <a:t>. Egy horizont és egy, illetve két iránypont segítségével a tér pontosan megszerkeszthető. Festményeiken gyakran jelentősége van annak, mit helyeznek az </a:t>
            </a:r>
            <a:r>
              <a:rPr lang="hu-HU" baseline="0" dirty="0" err="1" smtClean="0"/>
              <a:t>enyészpontba</a:t>
            </a:r>
            <a:r>
              <a:rPr lang="hu-HU" baseline="0" dirty="0" smtClean="0"/>
              <a:t>. Így például da Vinci Az utolsó vacsora című képén az egy iránypontos perspektíva </a:t>
            </a:r>
            <a:r>
              <a:rPr lang="hu-HU" baseline="0" dirty="0" err="1" smtClean="0"/>
              <a:t>enyészpontja</a:t>
            </a:r>
            <a:r>
              <a:rPr lang="hu-HU" baseline="0" dirty="0" smtClean="0"/>
              <a:t> maga Krisztus arca.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6912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Sajnos</a:t>
            </a:r>
            <a:r>
              <a:rPr lang="hu-HU" baseline="0" dirty="0" smtClean="0"/>
              <a:t> a reneszánsz festészete sem közelíti meg azt, ahogy a szemünkkel valójában látunk. Az érzékelt kép a pupillán keresztül érkezik a retinára, ahol egy új, valódi, kicsinyített, ám fordított állású kép keletkezik. Mivel a retinánk egy gömbfelület, így a látott egyenesek valójában görbék.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8088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Hogy a vizuális illúziókat jobban megértsük, szót kell ejtenünk előbb a látási képességek fejlődéséről is: újszülött korban a látást még éretlennek mondjuk, hiszen mind baba látótere nem terjed tovább 10-20 cm-nél, illetve a látóidegek is fejletlenek még ebben a korban. Csecsemőkorban azonban már kezd kialakulni a mélység- és távolságérzet, hiszen a 4 hónapos kisgyermek már automatikusan két tárgy közül a közelebbiért nyúl. (A látási képességek fejlődését egyébként nagyban segíti a tapintás, mint megerősítés.) 6 hónapos korra alakul ki teljesen, de 7-8 hónapos korra a gyermek látóképességei már megközelítik egy felnőtt emberét. Ezután több év telik el, mire a látás alapvető funkcióvá válik és kezdeti fejlődése befejeződik. Épp ezért, az optikai illúziók jobban hatnak a serdülőkre s felnőttekre, mint a 11-12 év alatti gyermekekre.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3823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Most néhány példát szeretnénk mutatni arra, mi történik, ha az agyunkat megzavarják. Ezek az optikai csalódások és a nézőpontos paradoxonok. Vizsgáljuk meg először, hogyan lehet becsapni az agyunkat: az agyban rengeteg emlékkép és tapasztalat tárolódik: hogyan néz ki egy kocka, milyen az, mikor két egyenes párhuzamos. A szemünk előtt megjelenő képek azonban ellentmondanak az agyunkban tárolt tapasztalatoknak.</a:t>
            </a:r>
          </a:p>
          <a:p>
            <a:r>
              <a:rPr lang="hu-HU" dirty="0" smtClean="0"/>
              <a:t>A vizuális illúzió három formáját különböztetjük meg: az optikai csalódást vagy nézőpontos paradoxont, mely lényege, hogy lehetetlen, vagy annak tűnő képanyag tárul szemünk elé (elefánt, lehetetlen háromszög, videó). Egy másik fajtája a fiziológiai illúziók, melyek a szem és az agy egyes részeinek túlzott ingerlésével keletkeznek (fekete-fehér négyzetek). A harmadik csoportba, a kognitív illúziók közé tartoznak azok a jelenségek, mikor a látványt agyunk tudásával és tapasztalataival </a:t>
            </a:r>
            <a:r>
              <a:rPr lang="hu-HU" dirty="0" err="1" smtClean="0"/>
              <a:t>pótóljuk</a:t>
            </a:r>
            <a:r>
              <a:rPr lang="hu-HU" dirty="0" smtClean="0"/>
              <a:t> ki (körből kihagyott körcikk - háromszög, </a:t>
            </a:r>
            <a:r>
              <a:rPr lang="hu-HU" dirty="0" err="1" smtClean="0"/>
              <a:t>Ponzo-illúzió</a:t>
            </a:r>
            <a:r>
              <a:rPr lang="hu-HU" dirty="0" smtClean="0"/>
              <a:t>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5701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i="0" dirty="0" smtClean="0">
                <a:solidFill>
                  <a:schemeClr val="tx1"/>
                </a:solidFill>
              </a:rPr>
              <a:t>Forrásaink: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http://www.calculat.org/hu/terfogat-felszin/kocka.html</a:t>
            </a:r>
          </a:p>
          <a:p>
            <a:r>
              <a:rPr lang="hu-HU" dirty="0" smtClean="0"/>
              <a:t>https://hu.pinterest.com/pin/164522192610628422/</a:t>
            </a:r>
          </a:p>
          <a:p>
            <a:r>
              <a:rPr lang="hu-HU" dirty="0" smtClean="0"/>
              <a:t>https://pixabay.com/hu/leonardo-da-vinci-az-utols%C3%B3-vacsora-1128923/</a:t>
            </a:r>
          </a:p>
          <a:p>
            <a:r>
              <a:rPr lang="hu-HU" dirty="0" smtClean="0"/>
              <a:t>http://www.artble.com/artists/eugene_delacroix/paintings/the_death_of_sardanapalus</a:t>
            </a:r>
          </a:p>
          <a:p>
            <a:r>
              <a:rPr lang="hu-HU" dirty="0" smtClean="0"/>
              <a:t>https://www.arukereso.hu/festmeny-c3553/paul-cezanne-csendelet-korsoval-es-gyumolcsokkel-az-asztalon-44x25-cm-poszterkep-p205882273/</a:t>
            </a:r>
          </a:p>
          <a:p>
            <a:r>
              <a:rPr lang="hu-HU" dirty="0" smtClean="0"/>
              <a:t>https://hu.wikipedia.org/wiki/Optikai_csal%C3%B3d%C3%A1s</a:t>
            </a:r>
          </a:p>
          <a:p>
            <a:r>
              <a:rPr lang="hu-HU" dirty="0" smtClean="0"/>
              <a:t>http://szamitastechnikatanar.ektf.hu/hu/html_files/erdekessegek/optikai_cs.html</a:t>
            </a:r>
          </a:p>
          <a:p>
            <a:r>
              <a:rPr lang="hu-HU" dirty="0" smtClean="0"/>
              <a:t>https://www.spreadshirt.com/impossible+triangle+optical+gifts</a:t>
            </a:r>
          </a:p>
          <a:p>
            <a:r>
              <a:rPr lang="hu-HU" dirty="0" smtClean="0"/>
              <a:t>http://ww2.bibl.u-szeged.hu/</a:t>
            </a:r>
            <a:r>
              <a:rPr lang="hu-HU" dirty="0" err="1" smtClean="0"/>
              <a:t>ejszaka</a:t>
            </a:r>
            <a:r>
              <a:rPr lang="hu-HU" dirty="0" smtClean="0"/>
              <a:t>_2010/</a:t>
            </a:r>
            <a:r>
              <a:rPr lang="hu-HU" dirty="0" err="1" smtClean="0"/>
              <a:t>galeria</a:t>
            </a:r>
            <a:r>
              <a:rPr lang="hu-HU" dirty="0" smtClean="0"/>
              <a:t>/</a:t>
            </a:r>
            <a:r>
              <a:rPr lang="hu-HU" dirty="0" err="1" smtClean="0"/>
              <a:t>egyiptom</a:t>
            </a:r>
            <a:r>
              <a:rPr lang="hu-HU" dirty="0" smtClean="0"/>
              <a:t>/</a:t>
            </a:r>
            <a:r>
              <a:rPr lang="hu-HU" dirty="0" err="1" smtClean="0"/>
              <a:t>egyiptom</a:t>
            </a:r>
            <a:r>
              <a:rPr lang="hu-HU" dirty="0" smtClean="0"/>
              <a:t>_</a:t>
            </a:r>
            <a:r>
              <a:rPr lang="hu-HU" dirty="0" err="1" smtClean="0"/>
              <a:t>festeszet</a:t>
            </a:r>
            <a:r>
              <a:rPr lang="hu-HU" dirty="0" smtClean="0"/>
              <a:t>/</a:t>
            </a:r>
          </a:p>
          <a:p>
            <a:r>
              <a:rPr lang="hu-HU" dirty="0" smtClean="0"/>
              <a:t>https://hu.pinterest.com/pin/340162578084559142/</a:t>
            </a:r>
          </a:p>
          <a:p>
            <a:r>
              <a:rPr lang="hu-HU" dirty="0" smtClean="0"/>
              <a:t>https://s-media-cache-ak0.pinimg.com/736x/cf/1c/cf/cf1ccf2e47f95138fc1ccdf91e064623.jpg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7066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Előadásunkat egy gyakorlati példával szeretném kezdeni: írjuk fel az 'a' oldalú kocka testátlójának hosszát! Nem gondolnám, hogy van köztünk olyan ember, aki nem jártas a matematikában, de tételezzük fel, hogy a jelenlévőknek nem jut eszébe azonnal, hogy gyök alatt 3a^2; tehát elkezdik felírni. Elképzelik a kocka egy lapját és Pitagorasz-tétellel meghatározzák a lapátlót, ami egyenlő </a:t>
            </a:r>
            <a:r>
              <a:rPr lang="hu-HU" dirty="0" err="1" smtClean="0"/>
              <a:t>a-szor</a:t>
            </a:r>
            <a:r>
              <a:rPr lang="hu-HU" dirty="0" smtClean="0"/>
              <a:t> gyök alatt kettővel. Ezután felrajzolnak egy másik háromszöget, melynek oldalai egy él, a lapátló és a testátló. Ezután az utóbbi hosszát könnyen meg tudjuk határozni. Mint azt a példában is láttuk, egy elsőre bonyolultan kinéző térbeli problémát a megfelelő síkbeli leképezésekkel (esetünkben a két derékszögű háromszög) könnyedén megoldhatunk. Erre természetesen rengeteg példát ismerünk, hiszen mértani tanulmányaink nagyobbrészt ezeknek megoldásából áll.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3822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A most következő feladat azonban kicsit talán bonyolultabb: i</a:t>
            </a:r>
            <a:r>
              <a:rPr lang="hu-HU" altLang="hu-HU" dirty="0" smtClean="0"/>
              <a:t>gazoljuk, hogy három különböző sugarú, páronként </a:t>
            </a:r>
            <a:r>
              <a:rPr lang="hu-HU" altLang="hu-HU" dirty="0" err="1" smtClean="0"/>
              <a:t>diszjunkt</a:t>
            </a:r>
            <a:r>
              <a:rPr lang="hu-HU" altLang="hu-HU" dirty="0" smtClean="0"/>
              <a:t> zárt körlap páronként vett közös külső érintőinek metszéspontjai egy egyenesre illeszkednek!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3004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Síkbeli problémaként kezelve ez egy meglehetősen bonyolult és komplex feladvány, ami rengeteg tudást, számítást és kitartást követel meg.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681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Mégis létezik egy egyszerűbb és szemléletesebb módja annak, hogy sejtésünket igazoljuk: emeljük a síkbeli problémát a térbe!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7644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feladat most így hangozna: adott három különböző sugarú gömb. Ezek köré egy-egy olyan kúp kerül, melyek alkotói érintenek két-két gömböt. Bizonyítsuk tehát, hogy a kúpok csúcsai egy egyenesbe esnek! És mi a megoldás? Vágjuk el a gömböket egy síkkal, mely tartalmazza a gömbök középpontjait illetve a gömbök egy-egy fő körét! Látszik, hogy a kúpok csúcsai ugyanezen síkra illeszkednek. (Ez a sík tulajdonképpen az eredeti síkbeli probléma.) Vegyünk egy másik, a gömböket érintő síkot! Ebben az esetben a kúpok egy-egy alkotója része az általunk meghatározott síknak. Ez a két sík metszi egymást, a metszet pedig nyilvánvalóan egy egyenes lesz. (Persze, meg kell jegyeznünk, hogy az ábrát szintén a tér egy síkbeli leképezésével készítettük.)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0746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</a:t>
            </a:r>
            <a:r>
              <a:rPr lang="hu-HU" baseline="0" dirty="0" smtClean="0"/>
              <a:t> egyiptomi kultúra képalkotása sokban hasonlít egy kisgyerek rajzához, ugyanis a gyermek 7 hónapos korára meg tudja becsülni a relatív távolságot csupán a takarás alapján. Ahogy a képen is láthatjuk, a távolságot takarással érzékeltetik. Ami messzebb van abból kevesebbet látunk, ám mérete a képen minden figurának azonos.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576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perspektíva</a:t>
            </a:r>
            <a:r>
              <a:rPr lang="hu-HU" baseline="0" dirty="0" smtClean="0"/>
              <a:t> kialakulásához vezető következő lépcső Keleten mutatkozott: A japán művészetben már a 800-as évektől bevett volt az </a:t>
            </a:r>
            <a:r>
              <a:rPr lang="hu-HU" baseline="0" dirty="0" err="1" smtClean="0"/>
              <a:t>emakimonó</a:t>
            </a:r>
            <a:r>
              <a:rPr lang="hu-HU" baseline="0" dirty="0" smtClean="0"/>
              <a:t> (</a:t>
            </a:r>
            <a:r>
              <a:rPr lang="hu-HU" dirty="0" smtClean="0">
                <a:effectLst/>
              </a:rPr>
              <a:t>vízszintes felületű tekercsképen különböző jelenetek</a:t>
            </a:r>
            <a:r>
              <a:rPr lang="hu-HU" baseline="0" dirty="0" smtClean="0">
                <a:effectLst/>
              </a:rPr>
              <a:t> ábrázolása), mint újfajta művészet. (Sokan ezt a képregény őseinek is tekintik.) Az érdekessége, hogy már a perspektívához hasonló jegyeket mutat a némileg axonometrikus ábrázolással, így egyfajta enyhe mélységérzetet is kapunk.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878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XV. századi ortodox festészetben</a:t>
            </a:r>
            <a:r>
              <a:rPr lang="hu-HU" baseline="0" dirty="0" smtClean="0"/>
              <a:t> (főleg ikonfestészet) alakult ki a fordított perspektíva. Ennek jelentősége, hogy egy teljesen új térélményt adott: a vonalak a valóságban párhuzamosak, de látszólag nem összetartanak, mint azt megszokhattuk, hanem épp ellenkezőleg. Ennek az az oka, a művész az </a:t>
            </a:r>
            <a:r>
              <a:rPr lang="hu-HU" baseline="0" dirty="0" err="1" smtClean="0"/>
              <a:t>enyészpontot</a:t>
            </a:r>
            <a:r>
              <a:rPr lang="hu-HU" baseline="0" dirty="0" smtClean="0"/>
              <a:t>, ahova a vonalak látszólag tartanak, a képen kívülre, mi több, ugyanabba a pontba helyezi, amelyben a nézőpont is található.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2BDBB-8910-4524-B917-2A64D1CB6916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02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417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93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496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5541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5033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6666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667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3214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8255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304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335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8745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3321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894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185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928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443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2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18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535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515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277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3DF2D-E544-4200-B844-20C24AA07FFE}" type="datetimeFigureOut">
              <a:rPr lang="hu-HU" smtClean="0"/>
              <a:t>2017. 03. 24.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93B17-21F0-4886-8080-753A76ED0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848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gi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.jp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e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jpe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5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hu-HU" sz="5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ISZEK</a:t>
            </a: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</a:t>
            </a:r>
            <a:r>
              <a:rPr lang="hu-HU" sz="5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ZEMEMNEK</a:t>
            </a:r>
            <a:endParaRPr lang="hu-HU" sz="5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</a:rPr>
              <a:t>Fülöpp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 Réka</a:t>
            </a:r>
          </a:p>
          <a:p>
            <a:pPr algn="r"/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Lovász Kolos</a:t>
            </a:r>
          </a:p>
          <a:p>
            <a:pPr algn="r"/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Kodály Zoltán Magyar Kórusiskola</a:t>
            </a:r>
            <a:endParaRPr lang="hu-H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3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6400" y="281412"/>
            <a:ext cx="10515600" cy="1325563"/>
          </a:xfrm>
        </p:spPr>
        <p:txBody>
          <a:bodyPr>
            <a:normAutofit/>
          </a:bodyPr>
          <a:lstStyle/>
          <a:p>
            <a:r>
              <a:rPr lang="hu-HU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Korareneszánsz</a:t>
            </a:r>
            <a:endParaRPr lang="hu-H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40" y="14323"/>
            <a:ext cx="4774110" cy="545612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783842" y="4223395"/>
            <a:ext cx="5512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+mj-lt"/>
              </a:rPr>
              <a:t>Giotto:</a:t>
            </a:r>
            <a:br>
              <a:rPr lang="hu-HU" sz="3200" dirty="0" smtClean="0">
                <a:latin typeface="+mj-lt"/>
              </a:rPr>
            </a:br>
            <a:r>
              <a:rPr lang="hu-HU" sz="3200" dirty="0" smtClean="0">
                <a:latin typeface="+mj-lt"/>
              </a:rPr>
              <a:t>Ferenc kiűzi az ördögöt</a:t>
            </a:r>
            <a:br>
              <a:rPr lang="hu-HU" sz="3200" dirty="0" smtClean="0">
                <a:latin typeface="+mj-lt"/>
              </a:rPr>
            </a:br>
            <a:r>
              <a:rPr lang="hu-HU" sz="3200" dirty="0" err="1" smtClean="0">
                <a:latin typeface="+mj-lt"/>
              </a:rPr>
              <a:t>Arezzo</a:t>
            </a:r>
            <a:r>
              <a:rPr lang="hu-HU" sz="3200" dirty="0" smtClean="0">
                <a:latin typeface="+mj-lt"/>
              </a:rPr>
              <a:t> városából (1300k.)</a:t>
            </a:r>
            <a:endParaRPr lang="hu-HU" sz="3200" dirty="0">
              <a:latin typeface="+mj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76400" y="1364343"/>
            <a:ext cx="4390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későközépkori és </a:t>
            </a:r>
            <a:r>
              <a:rPr lang="hu-HU" dirty="0" err="1"/>
              <a:t>protoreneszánsz</a:t>
            </a:r>
            <a:r>
              <a:rPr lang="hu-HU" dirty="0"/>
              <a:t> képeken megjelent egy új fajta mélységábrázolás: minél távolabbi a tárgy, annál kissebben ábrázolták. A perspektíva azonban jól láthatóan még nem tökéletes.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388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3" y="0"/>
            <a:ext cx="6196584" cy="322738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6400" y="334465"/>
            <a:ext cx="10515600" cy="1325563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Érett</a:t>
            </a:r>
            <a:b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reneszánsz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758904" y="5524998"/>
            <a:ext cx="4337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+mj-lt"/>
              </a:rPr>
              <a:t>Leonardo da Vinci:</a:t>
            </a:r>
            <a:br>
              <a:rPr lang="hu-HU" sz="3200" dirty="0" smtClean="0">
                <a:latin typeface="+mj-lt"/>
              </a:rPr>
            </a:br>
            <a:r>
              <a:rPr lang="hu-HU" sz="3200" dirty="0" smtClean="0">
                <a:latin typeface="+mj-lt"/>
              </a:rPr>
              <a:t>Az utolsó vacsora (1498)</a:t>
            </a:r>
            <a:endParaRPr lang="hu-HU" sz="3200" dirty="0">
              <a:latin typeface="+mj-lt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3" y="0"/>
            <a:ext cx="6196584" cy="3227388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1676400" y="3817258"/>
            <a:ext cx="9514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perspektíva a reneszánsz nagy újítása. A reneszánsz festők felismerték, hogy a térben párhuzamos vonalak síkba leképezve látszólag összetartanak, nézőponttól függően egy vagy két irány- vagy </a:t>
            </a:r>
            <a:r>
              <a:rPr lang="hu-HU" dirty="0" err="1"/>
              <a:t>enyészpontba</a:t>
            </a:r>
            <a:r>
              <a:rPr lang="hu-HU" dirty="0"/>
              <a:t>. Egy horizont és egy, illetve két iránypont segítségével a tér pontosan megszerkeszthető. Festményeiken gyakran jelentősége van annak, mit helyeznek az </a:t>
            </a:r>
            <a:r>
              <a:rPr lang="hu-HU" dirty="0" err="1"/>
              <a:t>enyészpontba</a:t>
            </a:r>
            <a:r>
              <a:rPr lang="hu-HU" dirty="0"/>
              <a:t>. Így például da Vinci Az utolsó vacsora című képén az egy iránypontos perspektíva </a:t>
            </a:r>
            <a:r>
              <a:rPr lang="hu-HU" dirty="0" err="1"/>
              <a:t>enyészpontja</a:t>
            </a:r>
            <a:r>
              <a:rPr lang="hu-HU" dirty="0"/>
              <a:t> maga Krisztus arca.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308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115888"/>
            <a:ext cx="10515600" cy="1325563"/>
          </a:xfrm>
        </p:spPr>
        <p:txBody>
          <a:bodyPr/>
          <a:lstStyle/>
          <a:p>
            <a:r>
              <a:rPr lang="hu-HU" alt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Valójában így látunk:</a:t>
            </a:r>
          </a:p>
        </p:txBody>
      </p:sp>
      <p:pic>
        <p:nvPicPr>
          <p:cNvPr id="2055" name="Picture 7" descr="IMG_8994_vágot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67" y="3156974"/>
            <a:ext cx="5415036" cy="333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676400" y="1441451"/>
            <a:ext cx="10203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Sajnos a reneszánsz festészete sem közelíti meg azt, ahogy a szemünkkel valójában látunk. Az érzékelt kép a pupillán keresztül érkezik a retinára, ahol egy új, valódi, kicsinyített, ám fordított állású kép keletkezik. Mivel a retinánk egy gömbfelület, így a látott egyenesek valójában görbék. </a:t>
            </a:r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92" y="2391247"/>
            <a:ext cx="3964408" cy="41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7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6764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látás fejlődésének jellemzői</a:t>
            </a: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1676400" y="1690688"/>
            <a:ext cx="10515600" cy="4351338"/>
          </a:xfrm>
        </p:spPr>
        <p:txBody>
          <a:bodyPr/>
          <a:lstStyle/>
          <a:p>
            <a:r>
              <a:rPr lang="hu-HU" dirty="0" smtClean="0"/>
              <a:t>Újszülött kor: látási képességek éretlenek</a:t>
            </a:r>
          </a:p>
          <a:p>
            <a:r>
              <a:rPr lang="hu-HU" dirty="0" smtClean="0"/>
              <a:t>Csecsemőkor: 	6. hónapra kialakul a mélység- és távolságérzékelés</a:t>
            </a:r>
          </a:p>
          <a:p>
            <a:pPr marL="2286000" lvl="5" indent="0">
              <a:buNone/>
            </a:pPr>
            <a:r>
              <a:rPr lang="hu-HU" sz="2800" dirty="0" smtClean="0"/>
              <a:t>	7-8. hónapban a felnőtt látóképességet megközelíti</a:t>
            </a:r>
            <a:endParaRPr lang="hu-HU" sz="2800" dirty="0"/>
          </a:p>
          <a:p>
            <a:r>
              <a:rPr lang="hu-HU" dirty="0" smtClean="0"/>
              <a:t>Gyermekkor: 	3 évesen begyakorlott, alapvető funkció</a:t>
            </a:r>
          </a:p>
          <a:p>
            <a:pPr marL="2686050" lvl="6" indent="0">
              <a:buNone/>
            </a:pPr>
            <a:r>
              <a:rPr lang="hu-HU" sz="2800" dirty="0" smtClean="0"/>
              <a:t>6-7 éves korra alakul ki teljesen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9063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6400" y="250031"/>
            <a:ext cx="10515600" cy="1325563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vizuális illúzió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76400" y="1825625"/>
            <a:ext cx="10515600" cy="4351338"/>
          </a:xfrm>
        </p:spPr>
        <p:txBody>
          <a:bodyPr/>
          <a:lstStyle/>
          <a:p>
            <a:r>
              <a:rPr lang="hu-HU" dirty="0" smtClean="0"/>
              <a:t>Agy: emlékek és tapasztalatok</a:t>
            </a:r>
          </a:p>
          <a:p>
            <a:r>
              <a:rPr lang="hu-HU" dirty="0" smtClean="0"/>
              <a:t>Látvány: ellentmond az agyban rögzülteknek</a:t>
            </a:r>
          </a:p>
          <a:p>
            <a:r>
              <a:rPr lang="hu-HU" dirty="0" smtClean="0"/>
              <a:t>Három fő fajtája: 	Optikai csalódás/Nézőpontos paradoxon</a:t>
            </a:r>
          </a:p>
          <a:p>
            <a:pPr marL="2686050" lvl="6" indent="0">
              <a:buNone/>
            </a:pPr>
            <a:r>
              <a:rPr lang="hu-HU" sz="2400" dirty="0" smtClean="0"/>
              <a:t>	</a:t>
            </a:r>
            <a:r>
              <a:rPr lang="hu-HU" sz="2800" dirty="0" smtClean="0"/>
              <a:t>Fiziológiai illúziók</a:t>
            </a:r>
          </a:p>
          <a:p>
            <a:pPr marL="2686050" lvl="6" indent="0">
              <a:buNone/>
            </a:pPr>
            <a:r>
              <a:rPr lang="hu-HU" sz="2800" dirty="0" smtClean="0"/>
              <a:t>	Kognitív illúziók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83854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3981886"/>
            <a:ext cx="1993594" cy="199359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44" y="3817258"/>
            <a:ext cx="2177791" cy="232627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34" y="323738"/>
            <a:ext cx="3822397" cy="281467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88" y="264225"/>
            <a:ext cx="5010150" cy="2933700"/>
          </a:xfrm>
          <a:prstGeom prst="rect">
            <a:avLst/>
          </a:prstGeom>
        </p:spPr>
      </p:pic>
      <p:pic>
        <p:nvPicPr>
          <p:cNvPr id="10" name="Ascending against gravity by Kokichi Sugiha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80733" y="3705232"/>
            <a:ext cx="3814577" cy="21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Köszönjük a figyelmet!</a:t>
            </a:r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i="1" dirty="0" smtClean="0"/>
              <a:t>„Az </a:t>
            </a:r>
            <a:r>
              <a:rPr lang="hu-HU" i="1" dirty="0"/>
              <a:t>illúzió születése nem a valóság halála</a:t>
            </a:r>
            <a:r>
              <a:rPr lang="hu-HU" i="1" dirty="0" smtClean="0"/>
              <a:t>.”</a:t>
            </a:r>
          </a:p>
          <a:p>
            <a:r>
              <a:rPr lang="hu-HU" i="1" dirty="0" smtClean="0"/>
              <a:t>Balázs Tibor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23084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6400" y="271663"/>
            <a:ext cx="10515600" cy="1325563"/>
          </a:xfrm>
        </p:spPr>
        <p:txBody>
          <a:bodyPr>
            <a:normAutofit/>
          </a:bodyPr>
          <a:lstStyle/>
          <a:p>
            <a:r>
              <a:rPr lang="hu-HU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Bevezető –  I. Gyakorlati feladat</a:t>
            </a:r>
            <a:endParaRPr lang="hu-HU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76400" y="1423885"/>
            <a:ext cx="10018713" cy="3124201"/>
          </a:xfrm>
        </p:spPr>
        <p:txBody>
          <a:bodyPr/>
          <a:lstStyle/>
          <a:p>
            <a:r>
              <a:rPr lang="hu-HU" dirty="0" smtClean="0"/>
              <a:t>Határozzuk meg az a oldalú kocka testátlóját!</a:t>
            </a:r>
          </a:p>
          <a:p>
            <a:r>
              <a:rPr lang="hu-HU" dirty="0" smtClean="0"/>
              <a:t>Lapátló: d = √</a:t>
            </a:r>
            <a:r>
              <a:rPr lang="hu-HU" dirty="0" smtClean="0"/>
              <a:t>(2a</a:t>
            </a:r>
            <a:r>
              <a:rPr lang="hu-HU" baseline="30000" dirty="0" smtClean="0"/>
              <a:t>2</a:t>
            </a:r>
            <a:r>
              <a:rPr lang="hu-HU" dirty="0" smtClean="0"/>
              <a:t>) = a√2</a:t>
            </a:r>
          </a:p>
          <a:p>
            <a:r>
              <a:rPr lang="hu-HU" dirty="0" smtClean="0"/>
              <a:t>Testátló: D = √(3a</a:t>
            </a:r>
            <a:r>
              <a:rPr lang="hu-HU" baseline="30000" dirty="0" smtClean="0"/>
              <a:t>2</a:t>
            </a:r>
            <a:r>
              <a:rPr lang="hu-HU" dirty="0" smtClean="0"/>
              <a:t>) = a√3</a:t>
            </a:r>
            <a:endParaRPr lang="hu-HU" baseline="30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20" y="2438399"/>
            <a:ext cx="4922603" cy="421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61882" y="274638"/>
            <a:ext cx="3754438" cy="1143000"/>
          </a:xfrm>
        </p:spPr>
        <p:txBody>
          <a:bodyPr>
            <a:normAutofit/>
          </a:bodyPr>
          <a:lstStyle/>
          <a:p>
            <a:r>
              <a:rPr lang="hu-HU" altLang="hu-HU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síkbeli feladat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430337" y="1628776"/>
            <a:ext cx="4137026" cy="4525963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dirty="0"/>
              <a:t>	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Igazoljuk, hogy három különböző sugarú, 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páronként </a:t>
            </a:r>
            <a:r>
              <a:rPr lang="hu-HU" alt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diszjunkt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zárt körlap páronként vett közös külső érintőinek metszéspontjai egy egyenesre illeszkednek!</a:t>
            </a:r>
          </a:p>
        </p:txBody>
      </p:sp>
      <p:grpSp>
        <p:nvGrpSpPr>
          <p:cNvPr id="4152" name="Group 56"/>
          <p:cNvGrpSpPr>
            <a:grpSpLocks/>
          </p:cNvGrpSpPr>
          <p:nvPr/>
        </p:nvGrpSpPr>
        <p:grpSpPr bwMode="auto">
          <a:xfrm>
            <a:off x="5880100" y="3789363"/>
            <a:ext cx="4425950" cy="2635250"/>
            <a:chOff x="2789" y="2160"/>
            <a:chExt cx="2788" cy="1660"/>
          </a:xfrm>
        </p:grpSpPr>
        <p:grpSp>
          <p:nvGrpSpPr>
            <p:cNvPr id="4138" name="Group 42"/>
            <p:cNvGrpSpPr>
              <a:grpSpLocks/>
            </p:cNvGrpSpPr>
            <p:nvPr/>
          </p:nvGrpSpPr>
          <p:grpSpPr bwMode="auto">
            <a:xfrm>
              <a:off x="2789" y="2160"/>
              <a:ext cx="2788" cy="1660"/>
              <a:chOff x="2789" y="2160"/>
              <a:chExt cx="2788" cy="1660"/>
            </a:xfrm>
          </p:grpSpPr>
          <p:grpSp>
            <p:nvGrpSpPr>
              <p:cNvPr id="4139" name="Group 43"/>
              <p:cNvGrpSpPr>
                <a:grpSpLocks/>
              </p:cNvGrpSpPr>
              <p:nvPr/>
            </p:nvGrpSpPr>
            <p:grpSpPr bwMode="auto">
              <a:xfrm>
                <a:off x="2789" y="2160"/>
                <a:ext cx="2788" cy="1660"/>
                <a:chOff x="2562" y="1979"/>
                <a:chExt cx="2788" cy="1660"/>
              </a:xfrm>
            </p:grpSpPr>
            <p:grpSp>
              <p:nvGrpSpPr>
                <p:cNvPr id="4140" name="Group 44"/>
                <p:cNvGrpSpPr>
                  <a:grpSpLocks/>
                </p:cNvGrpSpPr>
                <p:nvPr/>
              </p:nvGrpSpPr>
              <p:grpSpPr bwMode="auto">
                <a:xfrm>
                  <a:off x="2562" y="1979"/>
                  <a:ext cx="2788" cy="1660"/>
                  <a:chOff x="2154" y="2205"/>
                  <a:chExt cx="2788" cy="1660"/>
                </a:xfrm>
              </p:grpSpPr>
              <p:pic>
                <p:nvPicPr>
                  <p:cNvPr id="4141" name="Picture 45" descr="Lemma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54" y="2205"/>
                    <a:ext cx="2788" cy="166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142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3566"/>
                    <a:ext cx="191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hu-HU" altLang="hu-HU"/>
                      <a:t>P</a:t>
                    </a:r>
                  </a:p>
                </p:txBody>
              </p:sp>
              <p:sp>
                <p:nvSpPr>
                  <p:cNvPr id="4143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3470" y="3430"/>
                    <a:ext cx="187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hu-HU" altLang="hu-HU"/>
                      <a:t>E</a:t>
                    </a:r>
                  </a:p>
                </p:txBody>
              </p:sp>
              <p:sp>
                <p:nvSpPr>
                  <p:cNvPr id="4144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3473" y="3176"/>
                    <a:ext cx="166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hu-HU" altLang="hu-HU" i="1"/>
                      <a:t>r</a:t>
                    </a:r>
                  </a:p>
                </p:txBody>
              </p:sp>
              <p:sp>
                <p:nvSpPr>
                  <p:cNvPr id="4145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3271" y="2960"/>
                    <a:ext cx="262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hu-HU" altLang="hu-HU"/>
                      <a:t>O</a:t>
                    </a:r>
                    <a:r>
                      <a:rPr lang="hu-HU" altLang="hu-HU" baseline="-25000"/>
                      <a:t>2</a:t>
                    </a:r>
                  </a:p>
                </p:txBody>
              </p:sp>
              <p:sp>
                <p:nvSpPr>
                  <p:cNvPr id="4146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4308" y="3218"/>
                    <a:ext cx="183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hu-HU" altLang="hu-HU"/>
                      <a:t>F</a:t>
                    </a:r>
                  </a:p>
                </p:txBody>
              </p:sp>
              <p:sp>
                <p:nvSpPr>
                  <p:cNvPr id="4147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4061" y="2559"/>
                    <a:ext cx="262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hu-HU" altLang="hu-HU"/>
                      <a:t>O</a:t>
                    </a:r>
                    <a:r>
                      <a:rPr lang="hu-HU" altLang="hu-HU" baseline="-25000"/>
                      <a:t>1</a:t>
                    </a:r>
                  </a:p>
                </p:txBody>
              </p:sp>
              <p:sp>
                <p:nvSpPr>
                  <p:cNvPr id="4148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2831"/>
                    <a:ext cx="195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hu-HU" altLang="hu-HU" i="1"/>
                      <a:t>R</a:t>
                    </a:r>
                  </a:p>
                </p:txBody>
              </p:sp>
            </p:grpSp>
            <p:sp>
              <p:nvSpPr>
                <p:cNvPr id="4149" name="Rectangle 53"/>
                <p:cNvSpPr>
                  <a:spLocks noChangeArrowheads="1"/>
                </p:cNvSpPr>
                <p:nvPr/>
              </p:nvSpPr>
              <p:spPr bwMode="auto">
                <a:xfrm>
                  <a:off x="4604" y="2704"/>
                  <a:ext cx="208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hu-HU" altLang="hu-HU"/>
                    <a:t>G</a:t>
                  </a:r>
                </a:p>
              </p:txBody>
            </p:sp>
          </p:grpSp>
          <p:sp>
            <p:nvSpPr>
              <p:cNvPr id="4150" name="Text Box 54"/>
              <p:cNvSpPr txBox="1">
                <a:spLocks noChangeArrowheads="1"/>
              </p:cNvSpPr>
              <p:nvPr/>
            </p:nvSpPr>
            <p:spPr bwMode="auto">
              <a:xfrm>
                <a:off x="4286" y="2748"/>
                <a:ext cx="22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altLang="hu-HU" b="1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  <p:sp>
          <p:nvSpPr>
            <p:cNvPr id="4151" name="Line 55"/>
            <p:cNvSpPr>
              <a:spLocks noChangeShapeType="1"/>
            </p:cNvSpPr>
            <p:nvPr/>
          </p:nvSpPr>
          <p:spPr bwMode="auto">
            <a:xfrm flipH="1">
              <a:off x="4150" y="2704"/>
              <a:ext cx="771" cy="4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154" name="Rectangle 5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4156" name="Rectangle 60"/>
          <p:cNvSpPr>
            <a:spLocks noChangeArrowheads="1"/>
          </p:cNvSpPr>
          <p:nvPr/>
        </p:nvSpPr>
        <p:spPr bwMode="auto">
          <a:xfrm>
            <a:off x="1524001" y="31157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4158" name="Rectangle 62"/>
          <p:cNvSpPr>
            <a:spLocks noChangeArrowheads="1"/>
          </p:cNvSpPr>
          <p:nvPr/>
        </p:nvSpPr>
        <p:spPr bwMode="auto">
          <a:xfrm>
            <a:off x="1524001" y="2825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4161" name="Rectangle 65"/>
          <p:cNvSpPr>
            <a:spLocks noChangeArrowheads="1"/>
          </p:cNvSpPr>
          <p:nvPr/>
        </p:nvSpPr>
        <p:spPr bwMode="auto">
          <a:xfrm>
            <a:off x="1524001" y="23537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4163" name="Rectangle 67"/>
          <p:cNvSpPr>
            <a:spLocks noChangeArrowheads="1"/>
          </p:cNvSpPr>
          <p:nvPr/>
        </p:nvSpPr>
        <p:spPr bwMode="auto">
          <a:xfrm>
            <a:off x="1524001" y="23537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4166" name="Object 70"/>
          <p:cNvGraphicFramePr>
            <a:graphicFrameLocks noChangeAspect="1"/>
          </p:cNvGraphicFramePr>
          <p:nvPr/>
        </p:nvGraphicFramePr>
        <p:xfrm>
          <a:off x="6024563" y="476250"/>
          <a:ext cx="4152900" cy="318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gyenlet" r:id="rId6" imgW="4178160" imgH="3213000" progId="Equation.3">
                  <p:embed/>
                </p:oleObj>
              </mc:Choice>
              <mc:Fallback>
                <p:oleObj name="Egyenlet" r:id="rId6" imgW="4178160" imgH="321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6250"/>
                        <a:ext cx="4152900" cy="318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57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41" name="Group 9"/>
          <p:cNvGrpSpPr>
            <a:grpSpLocks/>
          </p:cNvGrpSpPr>
          <p:nvPr/>
        </p:nvGrpSpPr>
        <p:grpSpPr bwMode="auto">
          <a:xfrm>
            <a:off x="7104515" y="0"/>
            <a:ext cx="4811713" cy="4398963"/>
            <a:chOff x="1610" y="799"/>
            <a:chExt cx="3031" cy="2771"/>
          </a:xfrm>
        </p:grpSpPr>
        <p:grpSp>
          <p:nvGrpSpPr>
            <p:cNvPr id="44042" name="Group 10"/>
            <p:cNvGrpSpPr>
              <a:grpSpLocks/>
            </p:cNvGrpSpPr>
            <p:nvPr/>
          </p:nvGrpSpPr>
          <p:grpSpPr bwMode="auto">
            <a:xfrm>
              <a:off x="1610" y="799"/>
              <a:ext cx="3031" cy="2771"/>
              <a:chOff x="2426" y="300"/>
              <a:chExt cx="3031" cy="2771"/>
            </a:xfrm>
          </p:grpSpPr>
          <p:pic>
            <p:nvPicPr>
              <p:cNvPr id="44043" name="Picture 11" descr="0három kör érintői_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300"/>
                <a:ext cx="3031" cy="2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044" name="Text Box 12"/>
              <p:cNvSpPr txBox="1">
                <a:spLocks noChangeArrowheads="1"/>
              </p:cNvSpPr>
              <p:nvPr/>
            </p:nvSpPr>
            <p:spPr bwMode="auto">
              <a:xfrm>
                <a:off x="4150" y="754"/>
                <a:ext cx="22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altLang="hu-HU" b="1"/>
                  <a:t>x</a:t>
                </a:r>
              </a:p>
            </p:txBody>
          </p:sp>
          <p:sp>
            <p:nvSpPr>
              <p:cNvPr id="44045" name="Text Box 13"/>
              <p:cNvSpPr txBox="1">
                <a:spLocks noChangeArrowheads="1"/>
              </p:cNvSpPr>
              <p:nvPr/>
            </p:nvSpPr>
            <p:spPr bwMode="auto">
              <a:xfrm>
                <a:off x="4422" y="1117"/>
                <a:ext cx="22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altLang="hu-HU" b="1"/>
                  <a:t>y</a:t>
                </a:r>
              </a:p>
            </p:txBody>
          </p:sp>
        </p:grpSp>
        <p:sp>
          <p:nvSpPr>
            <p:cNvPr id="44046" name="Text Box 14"/>
            <p:cNvSpPr txBox="1">
              <a:spLocks noChangeArrowheads="1"/>
            </p:cNvSpPr>
            <p:nvPr/>
          </p:nvSpPr>
          <p:spPr bwMode="auto">
            <a:xfrm>
              <a:off x="2789" y="1253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/>
                <a:t>O</a:t>
              </a:r>
              <a:r>
                <a:rPr lang="hu-HU" altLang="hu-HU" baseline="-25000"/>
                <a:t>2</a:t>
              </a:r>
              <a:r>
                <a:rPr lang="hu-HU" altLang="hu-HU"/>
                <a:t>, </a:t>
              </a:r>
              <a:r>
                <a:rPr lang="hu-HU" altLang="hu-HU" i="1"/>
                <a:t>r</a:t>
              </a:r>
            </a:p>
          </p:txBody>
        </p:sp>
        <p:sp>
          <p:nvSpPr>
            <p:cNvPr id="44047" name="Text Box 15"/>
            <p:cNvSpPr txBox="1">
              <a:spLocks noChangeArrowheads="1"/>
            </p:cNvSpPr>
            <p:nvPr/>
          </p:nvSpPr>
          <p:spPr bwMode="auto">
            <a:xfrm>
              <a:off x="1610" y="1344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/>
                <a:t>P</a:t>
              </a:r>
              <a:endParaRPr lang="hu-HU" altLang="hu-HU">
                <a:sym typeface="Symbol" panose="05050102010706020507" pitchFamily="18" charset="2"/>
              </a:endParaRPr>
            </a:p>
          </p:txBody>
        </p:sp>
        <p:sp>
          <p:nvSpPr>
            <p:cNvPr id="44048" name="Text Box 16"/>
            <p:cNvSpPr txBox="1">
              <a:spLocks noChangeArrowheads="1"/>
            </p:cNvSpPr>
            <p:nvPr/>
          </p:nvSpPr>
          <p:spPr bwMode="auto">
            <a:xfrm>
              <a:off x="3923" y="1162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/>
                <a:t>O</a:t>
              </a:r>
              <a:r>
                <a:rPr lang="hu-HU" altLang="hu-HU" baseline="-25000"/>
                <a:t>1</a:t>
              </a:r>
              <a:r>
                <a:rPr lang="hu-HU" altLang="hu-HU"/>
                <a:t>,</a:t>
              </a:r>
              <a:r>
                <a:rPr lang="hu-HU" altLang="hu-HU" baseline="-25000"/>
                <a:t> </a:t>
              </a:r>
              <a:r>
                <a:rPr lang="hu-HU" altLang="hu-HU" i="1"/>
                <a:t>R</a:t>
              </a:r>
            </a:p>
          </p:txBody>
        </p:sp>
        <p:sp>
          <p:nvSpPr>
            <p:cNvPr id="44049" name="Text Box 17"/>
            <p:cNvSpPr txBox="1">
              <a:spLocks noChangeArrowheads="1"/>
            </p:cNvSpPr>
            <p:nvPr/>
          </p:nvSpPr>
          <p:spPr bwMode="auto">
            <a:xfrm>
              <a:off x="3268" y="2021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/>
                <a:t>O</a:t>
              </a:r>
              <a:r>
                <a:rPr lang="hu-HU" altLang="hu-HU" baseline="-25000"/>
                <a:t>3</a:t>
              </a:r>
              <a:r>
                <a:rPr lang="hu-HU" altLang="hu-HU"/>
                <a:t>, </a:t>
              </a:r>
              <a:r>
                <a:rPr lang="hu-HU" altLang="hu-HU" i="1">
                  <a:sym typeface="Symbol" panose="05050102010706020507" pitchFamily="18" charset="2"/>
                </a:rPr>
                <a:t></a:t>
              </a:r>
            </a:p>
          </p:txBody>
        </p:sp>
        <p:sp>
          <p:nvSpPr>
            <p:cNvPr id="44050" name="Text Box 18"/>
            <p:cNvSpPr txBox="1">
              <a:spLocks noChangeArrowheads="1"/>
            </p:cNvSpPr>
            <p:nvPr/>
          </p:nvSpPr>
          <p:spPr bwMode="auto">
            <a:xfrm>
              <a:off x="2789" y="2432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/>
                <a:t>Q</a:t>
              </a:r>
              <a:endParaRPr lang="hu-HU" altLang="hu-HU">
                <a:sym typeface="Symbol" panose="05050102010706020507" pitchFamily="18" charset="2"/>
              </a:endParaRPr>
            </a:p>
          </p:txBody>
        </p:sp>
        <p:sp>
          <p:nvSpPr>
            <p:cNvPr id="44051" name="Text Box 19"/>
            <p:cNvSpPr txBox="1">
              <a:spLocks noChangeArrowheads="1"/>
            </p:cNvSpPr>
            <p:nvPr/>
          </p:nvSpPr>
          <p:spPr bwMode="auto">
            <a:xfrm>
              <a:off x="4203" y="3339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/>
                <a:t>S</a:t>
              </a:r>
              <a:endParaRPr lang="hu-HU" altLang="hu-HU">
                <a:sym typeface="Symbol" panose="05050102010706020507" pitchFamily="18" charset="2"/>
              </a:endParaRPr>
            </a:p>
          </p:txBody>
        </p:sp>
      </p:grp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524001" y="31443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4404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591686"/>
              </p:ext>
            </p:extLst>
          </p:nvPr>
        </p:nvGraphicFramePr>
        <p:xfrm>
          <a:off x="2099921" y="955677"/>
          <a:ext cx="8353425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gyenlet" r:id="rId6" imgW="4927320" imgH="3365280" progId="Equation.3">
                  <p:embed/>
                </p:oleObj>
              </mc:Choice>
              <mc:Fallback>
                <p:oleObj name="Egyenlet" r:id="rId6" imgW="4927320" imgH="3365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9921" y="955677"/>
                        <a:ext cx="8353425" cy="57054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32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2238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u-HU" altLang="hu-HU" sz="4000" dirty="0"/>
              <a:t>Ez elég nehéz volt…</a:t>
            </a:r>
            <a:br>
              <a:rPr lang="hu-HU" altLang="hu-HU" sz="4000" dirty="0"/>
            </a:br>
            <a:r>
              <a:rPr lang="hu-HU" altLang="hu-HU" sz="4000" dirty="0"/>
              <a:t>Egy ötlet:</a:t>
            </a:r>
            <a:br>
              <a:rPr lang="hu-HU" altLang="hu-HU" sz="4000" dirty="0"/>
            </a:br>
            <a:r>
              <a:rPr lang="hu-HU" altLang="hu-HU" sz="4000" dirty="0"/>
              <a:t>állítsunk félgömböket a körlapokra</a:t>
            </a:r>
          </a:p>
        </p:txBody>
      </p:sp>
      <p:pic>
        <p:nvPicPr>
          <p:cNvPr id="16389" name="Picture 5" descr="IMG_89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773239"/>
            <a:ext cx="7435850" cy="49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5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IMG_8988_vágot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292600"/>
            <a:ext cx="86248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1524001" y="260350"/>
            <a:ext cx="42592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4000" b="1" dirty="0"/>
              <a:t>A rokon, térbeli feladat: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1524000" y="1628775"/>
            <a:ext cx="40386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hu-HU" altLang="hu-HU" sz="2400" dirty="0"/>
              <a:t>	Igazoljuk, hogy három különböző sugarú, </a:t>
            </a:r>
            <a:r>
              <a:rPr lang="hu-HU" altLang="hu-HU" sz="2400" dirty="0" smtClean="0"/>
              <a:t>páronként </a:t>
            </a:r>
            <a:r>
              <a:rPr lang="hu-HU" altLang="hu-HU" sz="2400" dirty="0" err="1"/>
              <a:t>diszjunkt</a:t>
            </a:r>
            <a:r>
              <a:rPr lang="hu-HU" altLang="hu-HU" sz="2400" dirty="0"/>
              <a:t> zárt </a:t>
            </a:r>
            <a:r>
              <a:rPr lang="hu-HU" altLang="hu-HU" sz="2400" i="1" dirty="0"/>
              <a:t>gömb</a:t>
            </a:r>
            <a:r>
              <a:rPr lang="hu-HU" altLang="hu-HU" sz="2400" dirty="0"/>
              <a:t> páronként vett közös </a:t>
            </a:r>
            <a:r>
              <a:rPr lang="hu-HU" altLang="hu-HU" sz="2400" i="1" dirty="0"/>
              <a:t>érintőkúpjainak csúcspontjai</a:t>
            </a:r>
            <a:r>
              <a:rPr lang="hu-HU" altLang="hu-HU" sz="2400" dirty="0"/>
              <a:t> egy egyenesre illeszkednek!</a:t>
            </a:r>
          </a:p>
          <a:p>
            <a:pPr>
              <a:lnSpc>
                <a:spcPct val="90000"/>
              </a:lnSpc>
            </a:pPr>
            <a:endParaRPr lang="hu-HU" altLang="hu-HU" sz="2400" dirty="0"/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1992314" y="4360863"/>
            <a:ext cx="24479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3200">
                <a:solidFill>
                  <a:schemeClr val="bg1"/>
                </a:solidFill>
              </a:rPr>
              <a:t>A megoldás kézenfekvő,</a:t>
            </a:r>
            <a:br>
              <a:rPr lang="hu-HU" altLang="hu-HU" sz="3200">
                <a:solidFill>
                  <a:schemeClr val="bg1"/>
                </a:solidFill>
              </a:rPr>
            </a:br>
            <a:r>
              <a:rPr lang="hu-HU" altLang="hu-HU" sz="3200">
                <a:solidFill>
                  <a:schemeClr val="bg1"/>
                </a:solidFill>
              </a:rPr>
              <a:t>„látható”:</a:t>
            </a: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5951538" y="371476"/>
            <a:ext cx="4392612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hu-HU" altLang="hu-HU" sz="2400"/>
              <a:t>Az érintőkúpok csúcspontjai illeszkednek a három gömb közös szimmetriasíkjára.</a:t>
            </a:r>
            <a:br>
              <a:rPr lang="hu-HU" altLang="hu-HU" sz="2400"/>
            </a:br>
            <a:r>
              <a:rPr lang="hu-HU" altLang="hu-HU" sz="2400"/>
              <a:t>(</a:t>
            </a:r>
            <a:r>
              <a:rPr lang="hu-HU" altLang="hu-HU" sz="2400" i="1"/>
              <a:t>ld. a síkbeli feladatot!</a:t>
            </a:r>
            <a:r>
              <a:rPr lang="hu-HU" altLang="hu-HU" sz="2400"/>
              <a:t>)</a:t>
            </a:r>
          </a:p>
          <a:p>
            <a:pPr>
              <a:lnSpc>
                <a:spcPct val="90000"/>
              </a:lnSpc>
            </a:pPr>
            <a:r>
              <a:rPr lang="hu-HU" altLang="hu-HU" sz="2400"/>
              <a:t>Az érintőkúpok egy-egy alkotója illeszkedik a három gömb közös érintősíkjára.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400"/>
              <a:t>Tehát a csúcsok illeszkednek a két sík metszetére, ami egy egyenes.</a:t>
            </a:r>
          </a:p>
          <a:p>
            <a:pPr>
              <a:lnSpc>
                <a:spcPct val="90000"/>
              </a:lnSpc>
            </a:pPr>
            <a:endParaRPr lang="hu-HU" altLang="hu-HU" sz="2400"/>
          </a:p>
        </p:txBody>
      </p:sp>
    </p:spTree>
    <p:extLst>
      <p:ext uri="{BB962C8B-B14F-4D97-AF65-F5344CB8AC3E}">
        <p14:creationId xmlns:p14="http://schemas.microsoft.com/office/powerpoint/2010/main" val="2687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6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6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6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6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build="p"/>
      <p:bldP spid="46089" grpId="0"/>
      <p:bldP spid="4609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6400" y="182563"/>
            <a:ext cx="10515600" cy="1325563"/>
          </a:xfrm>
        </p:spPr>
        <p:txBody>
          <a:bodyPr/>
          <a:lstStyle/>
          <a:p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Egyiptom</a:t>
            </a:r>
            <a:endParaRPr lang="hu-H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78" y="0"/>
            <a:ext cx="6527007" cy="4351338"/>
          </a:xfrm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1676400" y="2307771"/>
            <a:ext cx="34769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 egyiptomi kultúra képalkotása sokban hasonlít egy kisgyerek rajzához, ugyanis a gyermek 7 hónapos korára meg tudja becsülni a relatív távolságot csupán a takarás alapján. Ahogy a képen is láthatjuk, a távolságot takarással érzékeltetik. Ami messzebb van abból kevesebbet látunk, ám mérete a képen minden figurának azonos.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2216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6400" y="121332"/>
            <a:ext cx="10515600" cy="1325563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Kelet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68" y="1"/>
            <a:ext cx="7423890" cy="4383314"/>
          </a:xfrm>
        </p:spPr>
      </p:pic>
      <p:sp>
        <p:nvSpPr>
          <p:cNvPr id="6" name="Szövegdoboz 5"/>
          <p:cNvSpPr txBox="1"/>
          <p:nvPr/>
        </p:nvSpPr>
        <p:spPr>
          <a:xfrm>
            <a:off x="1897393" y="5862669"/>
            <a:ext cx="6741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+mj-lt"/>
              </a:rPr>
              <a:t>Jelenet egy </a:t>
            </a:r>
            <a:r>
              <a:rPr lang="hu-HU" sz="3200" dirty="0" err="1" smtClean="0">
                <a:latin typeface="+mj-lt"/>
              </a:rPr>
              <a:t>emakimonóból</a:t>
            </a:r>
            <a:r>
              <a:rPr lang="hu-HU" sz="3200" dirty="0" smtClean="0">
                <a:latin typeface="+mj-lt"/>
              </a:rPr>
              <a:t> (1309k)</a:t>
            </a:r>
            <a:endParaRPr lang="hu-HU" sz="3200" dirty="0">
              <a:latin typeface="+mj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435120" y="1045029"/>
            <a:ext cx="29917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perspektíva kialakulásához vezető következő lépcső Keleten mutatkozott: A japán művészetben már a 800-as évektől bevett volt az </a:t>
            </a:r>
            <a:r>
              <a:rPr lang="hu-HU" dirty="0" err="1"/>
              <a:t>emakimonó</a:t>
            </a:r>
            <a:r>
              <a:rPr lang="hu-HU" dirty="0"/>
              <a:t> (vízszintes felületű tekercsképen különböző jelenetek ábrázolása), mint újfajta művészet. (Sokan ezt a képregény őseinek is tekintik.) Az érdekessége, hogy már a perspektívához hasonló jegyeket mutat a némileg axonometrikus ábrázolással, így egyfajta enyhe mélységérzetet is kapunk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002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17214" y="255942"/>
            <a:ext cx="10515600" cy="1325563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Bizánc és Oroszország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31" y="0"/>
            <a:ext cx="4088083" cy="5057783"/>
          </a:xfrm>
        </p:spPr>
      </p:pic>
      <p:sp>
        <p:nvSpPr>
          <p:cNvPr id="9" name="Szövegdoboz 8"/>
          <p:cNvSpPr txBox="1"/>
          <p:nvPr/>
        </p:nvSpPr>
        <p:spPr>
          <a:xfrm>
            <a:off x="1676400" y="5802410"/>
            <a:ext cx="612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latin typeface="+mj-lt"/>
              </a:rPr>
              <a:t>Andrej Rubljov: Szentháromság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857828" y="1845298"/>
            <a:ext cx="41388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XV. századi ortodox festészetben (főleg ikonfestészet) alakult ki a fordított perspektíva. Ennek jelentősége, hogy egy teljesen új térélményt adott: a vonalak a valóságban párhuzamosak, de látszólag nem összetartanak, mint azt megszokhattuk, hanem épp ellenkezőleg. Ennek az az oka, a művész az </a:t>
            </a:r>
            <a:r>
              <a:rPr lang="hu-HU" dirty="0" err="1"/>
              <a:t>enyészpontot</a:t>
            </a:r>
            <a:r>
              <a:rPr lang="hu-HU" dirty="0"/>
              <a:t>, ahova a vonalak látszólag tartanak, a képen kívülre, mi több, ugyanabba a pontba helyezi, amelyben a nézőpont is található.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016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TM02900771[[fn=Szelet]]</Template>
  <TotalTime>634</TotalTime>
  <Words>1467</Words>
  <Application>Microsoft Office PowerPoint</Application>
  <PresentationFormat>Szélesvásznú</PresentationFormat>
  <Paragraphs>105</Paragraphs>
  <Slides>16</Slides>
  <Notes>15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Wingdings 2</vt:lpstr>
      <vt:lpstr>HDOfficeLightV0</vt:lpstr>
      <vt:lpstr>Office-téma</vt:lpstr>
      <vt:lpstr>Egyenlet</vt:lpstr>
      <vt:lpstr>NEM HISZEK A SZEMEMNEK</vt:lpstr>
      <vt:lpstr>Bevezető –  I. Gyakorlati feladat</vt:lpstr>
      <vt:lpstr>Egy síkbeli feladat</vt:lpstr>
      <vt:lpstr>PowerPoint bemutató</vt:lpstr>
      <vt:lpstr>Ez elég nehéz volt… Egy ötlet: állítsunk félgömböket a körlapokra</vt:lpstr>
      <vt:lpstr>PowerPoint bemutató</vt:lpstr>
      <vt:lpstr>Egyiptom</vt:lpstr>
      <vt:lpstr>Kelet</vt:lpstr>
      <vt:lpstr>Bizánc és Oroszország</vt:lpstr>
      <vt:lpstr>Korareneszánsz</vt:lpstr>
      <vt:lpstr>Érett reneszánsz</vt:lpstr>
      <vt:lpstr>Valójában így látunk:</vt:lpstr>
      <vt:lpstr>A látás fejlődésének jellemzői</vt:lpstr>
      <vt:lpstr>A vizuális illúzió</vt:lpstr>
      <vt:lpstr>PowerPoint bemutató</vt:lpstr>
      <vt:lpstr>Köszönjük a figyelmet!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 hiszek a szememnek!</dc:title>
  <dc:creator>Lovász Kolos</dc:creator>
  <cp:lastModifiedBy>Lovász Kolos</cp:lastModifiedBy>
  <cp:revision>54</cp:revision>
  <dcterms:created xsi:type="dcterms:W3CDTF">2017-01-02T21:28:09Z</dcterms:created>
  <dcterms:modified xsi:type="dcterms:W3CDTF">2017-03-24T20:43:29Z</dcterms:modified>
</cp:coreProperties>
</file>